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notesMasterIdLst>
    <p:notesMasterId r:id="rId101"/>
  </p:notesMasterIdLst>
  <p:sldIdLst>
    <p:sldId id="256" r:id="rId5"/>
    <p:sldId id="261" r:id="rId6"/>
    <p:sldId id="262" r:id="rId7"/>
    <p:sldId id="263" r:id="rId8"/>
    <p:sldId id="272" r:id="rId9"/>
    <p:sldId id="333" r:id="rId10"/>
    <p:sldId id="350" r:id="rId11"/>
    <p:sldId id="264" r:id="rId12"/>
    <p:sldId id="321" r:id="rId13"/>
    <p:sldId id="284" r:id="rId14"/>
    <p:sldId id="285" r:id="rId15"/>
    <p:sldId id="290" r:id="rId16"/>
    <p:sldId id="287" r:id="rId17"/>
    <p:sldId id="289" r:id="rId18"/>
    <p:sldId id="266" r:id="rId19"/>
    <p:sldId id="274" r:id="rId20"/>
    <p:sldId id="302" r:id="rId21"/>
    <p:sldId id="337" r:id="rId22"/>
    <p:sldId id="336" r:id="rId23"/>
    <p:sldId id="314" r:id="rId24"/>
    <p:sldId id="316" r:id="rId25"/>
    <p:sldId id="334" r:id="rId26"/>
    <p:sldId id="317" r:id="rId27"/>
    <p:sldId id="318" r:id="rId28"/>
    <p:sldId id="267" r:id="rId29"/>
    <p:sldId id="309" r:id="rId30"/>
    <p:sldId id="293" r:id="rId31"/>
    <p:sldId id="324" r:id="rId32"/>
    <p:sldId id="278" r:id="rId33"/>
    <p:sldId id="325" r:id="rId34"/>
    <p:sldId id="326" r:id="rId35"/>
    <p:sldId id="328" r:id="rId36"/>
    <p:sldId id="327" r:id="rId37"/>
    <p:sldId id="329" r:id="rId38"/>
    <p:sldId id="330" r:id="rId39"/>
    <p:sldId id="331" r:id="rId40"/>
    <p:sldId id="335" r:id="rId41"/>
    <p:sldId id="279" r:id="rId42"/>
    <p:sldId id="294" r:id="rId43"/>
    <p:sldId id="295" r:id="rId44"/>
    <p:sldId id="339" r:id="rId45"/>
    <p:sldId id="340" r:id="rId46"/>
    <p:sldId id="341" r:id="rId47"/>
    <p:sldId id="342" r:id="rId48"/>
    <p:sldId id="268" r:id="rId49"/>
    <p:sldId id="280" r:id="rId50"/>
    <p:sldId id="323" r:id="rId51"/>
    <p:sldId id="296" r:id="rId52"/>
    <p:sldId id="310" r:id="rId53"/>
    <p:sldId id="304" r:id="rId54"/>
    <p:sldId id="338" r:id="rId55"/>
    <p:sldId id="283" r:id="rId56"/>
    <p:sldId id="282" r:id="rId57"/>
    <p:sldId id="364" r:id="rId58"/>
    <p:sldId id="365" r:id="rId59"/>
    <p:sldId id="281" r:id="rId60"/>
    <p:sldId id="275" r:id="rId61"/>
    <p:sldId id="311" r:id="rId62"/>
    <p:sldId id="312" r:id="rId63"/>
    <p:sldId id="292" r:id="rId64"/>
    <p:sldId id="271" r:id="rId65"/>
    <p:sldId id="269" r:id="rId66"/>
    <p:sldId id="354" r:id="rId67"/>
    <p:sldId id="360" r:id="rId68"/>
    <p:sldId id="361" r:id="rId69"/>
    <p:sldId id="362" r:id="rId70"/>
    <p:sldId id="363" r:id="rId71"/>
    <p:sldId id="351" r:id="rId72"/>
    <p:sldId id="299" r:id="rId73"/>
    <p:sldId id="322" r:id="rId74"/>
    <p:sldId id="301" r:id="rId75"/>
    <p:sldId id="353" r:id="rId76"/>
    <p:sldId id="359" r:id="rId77"/>
    <p:sldId id="355" r:id="rId78"/>
    <p:sldId id="357" r:id="rId79"/>
    <p:sldId id="358" r:id="rId80"/>
    <p:sldId id="306" r:id="rId81"/>
    <p:sldId id="307" r:id="rId82"/>
    <p:sldId id="349" r:id="rId83"/>
    <p:sldId id="298" r:id="rId84"/>
    <p:sldId id="352" r:id="rId85"/>
    <p:sldId id="343" r:id="rId86"/>
    <p:sldId id="348" r:id="rId87"/>
    <p:sldId id="347" r:id="rId88"/>
    <p:sldId id="344" r:id="rId89"/>
    <p:sldId id="345" r:id="rId90"/>
    <p:sldId id="346" r:id="rId91"/>
    <p:sldId id="308" r:id="rId92"/>
    <p:sldId id="265" r:id="rId93"/>
    <p:sldId id="305" r:id="rId94"/>
    <p:sldId id="300" r:id="rId95"/>
    <p:sldId id="291" r:id="rId96"/>
    <p:sldId id="270" r:id="rId97"/>
    <p:sldId id="286" r:id="rId98"/>
    <p:sldId id="313" r:id="rId99"/>
    <p:sldId id="273" r:id="rId100"/>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4" autoAdjust="0"/>
    <p:restoredTop sz="94630" autoAdjust="0"/>
  </p:normalViewPr>
  <p:slideViewPr>
    <p:cSldViewPr>
      <p:cViewPr>
        <p:scale>
          <a:sx n="35" d="100"/>
          <a:sy n="35" d="100"/>
        </p:scale>
        <p:origin x="-1470" y="-966"/>
      </p:cViewPr>
      <p:guideLst>
        <p:guide orient="horz" pos="4320"/>
        <p:guide pos="7680"/>
      </p:guideLst>
    </p:cSldViewPr>
  </p:slideViewPr>
  <p:outlineViewPr>
    <p:cViewPr>
      <p:scale>
        <a:sx n="33" d="100"/>
        <a:sy n="33" d="100"/>
      </p:scale>
      <p:origin x="48" y="0"/>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theme" Target="theme/theme1.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C08EFC-795C-4235-BDCE-41F740A39ACB}" type="datetimeFigureOut">
              <a:rPr lang="it-IT" smtClean="0"/>
              <a:t>22/09/16</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35365948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www.querydsl.com/" TargetMode="External"/><Relationship Id="rId2" Type="http://schemas.openxmlformats.org/officeDocument/2006/relationships/hyperlink" Target="http://projects.spring.io/spring-data"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8" Type="http://schemas.openxmlformats.org/officeDocument/2006/relationships/hyperlink" Target="http://docs.spring.io/spring-data/rest/docs/current/reference/html/#paging-and-sorting" TargetMode="External"/><Relationship Id="rId13" Type="http://schemas.openxmlformats.org/officeDocument/2006/relationships/hyperlink" Target="http://docs.spring.io/spring-data/rest/docs/current/reference/html/#_the_hal_browser" TargetMode="External"/><Relationship Id="rId3" Type="http://schemas.openxmlformats.org/officeDocument/2006/relationships/hyperlink" Target="https://spring.io/guides/gs/accessing-gemfire-data-rest" TargetMode="External"/><Relationship Id="rId7" Type="http://schemas.openxmlformats.org/officeDocument/2006/relationships/hyperlink" Target="http://docs.spring.io/spring-data/rest/docs/current/reference/html/#repository-resources" TargetMode="External"/><Relationship Id="rId12" Type="http://schemas.openxmlformats.org/officeDocument/2006/relationships/hyperlink" Target="http://docs.spring.io/spring-data/rest/docs/current/reference/html/#projections-excerpts" TargetMode="External"/><Relationship Id="rId2" Type="http://schemas.openxmlformats.org/officeDocument/2006/relationships/hyperlink" Target="https://spring.io/guides/gs/accessing-neo4j-data-rest" TargetMode="External"/><Relationship Id="rId1" Type="http://schemas.openxmlformats.org/officeDocument/2006/relationships/slideLayout" Target="../slideLayouts/slideLayout4.xml"/><Relationship Id="rId6" Type="http://schemas.openxmlformats.org/officeDocument/2006/relationships/hyperlink" Target="http://projects.spring.io/spring-data-rest/" TargetMode="External"/><Relationship Id="rId11" Type="http://schemas.openxmlformats.org/officeDocument/2006/relationships/hyperlink" Target="http://docs.spring.io/spring-data/rest/docs/current/reference/html/#metadata" TargetMode="External"/><Relationship Id="rId5" Type="http://schemas.openxmlformats.org/officeDocument/2006/relationships/hyperlink" Target="https://spring.io/guides/gs/accessing-data-rest" TargetMode="External"/><Relationship Id="rId10" Type="http://schemas.openxmlformats.org/officeDocument/2006/relationships/hyperlink" Target="http://docs.spring.io/spring-data/rest/docs/current/reference/html/#events" TargetMode="External"/><Relationship Id="rId4" Type="http://schemas.openxmlformats.org/officeDocument/2006/relationships/hyperlink" Target="https://spring.io/guides/gs/accessing-mongodb-data-rest" TargetMode="External"/><Relationship Id="rId9" Type="http://schemas.openxmlformats.org/officeDocument/2006/relationships/hyperlink" Target="http://docs.spring.io/spring-data/rest/docs/current/reference/html/#repository-resources.query-method-resource" TargetMode="External"/><Relationship Id="rId14" Type="http://schemas.openxmlformats.org/officeDocument/2006/relationships/hyperlink" Target="http://docs.spring.io/spring-data/rest/docs/current/reference/html/#customizing-sdr"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hyperlink" Target="http://blog.netgloo.com/2014/10/27/using-mysql-in-spring-boot-via-spring-data-jpa-and-hibern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49.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dirty="0"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endParaRPr lang="it-IT" sz="2800" dirty="0"/>
          </a:p>
          <a:p>
            <a:pPr lvl="2" eaLnBrk="1" hangingPunct="1"/>
            <a:r>
              <a:rPr lang="it-IT" sz="2800" dirty="0" err="1" smtClean="0"/>
              <a:t>Avoid</a:t>
            </a:r>
            <a:r>
              <a:rPr lang="it-IT" sz="2800" dirty="0" smtClean="0"/>
              <a:t> the </a:t>
            </a:r>
            <a:r>
              <a:rPr lang="it-IT" sz="2800" dirty="0" err="1" smtClean="0"/>
              <a:t>menagement</a:t>
            </a:r>
            <a:r>
              <a:rPr lang="it-IT" sz="2800" dirty="0" smtClean="0"/>
              <a:t> of </a:t>
            </a:r>
            <a:r>
              <a:rPr lang="it-IT" sz="2800" dirty="0" err="1" smtClean="0"/>
              <a:t>titanic</a:t>
            </a:r>
            <a:r>
              <a:rPr lang="it-IT" sz="2800" dirty="0" smtClean="0"/>
              <a:t> </a:t>
            </a:r>
            <a:r>
              <a:rPr lang="it-IT" sz="2800" dirty="0" err="1" smtClean="0"/>
              <a:t>codebase</a:t>
            </a:r>
            <a:endParaRPr lang="it-IT" sz="2800" dirty="0" smtClean="0"/>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the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a:r>
              <a:rPr lang="it-IT" sz="2800" dirty="0"/>
              <a:t>Small feature </a:t>
            </a:r>
            <a:r>
              <a:rPr lang="it-IT" sz="2800" dirty="0" smtClean="0"/>
              <a:t>teams</a:t>
            </a:r>
            <a:endParaRPr lang="it-IT" sz="2800" dirty="0"/>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could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a:t>could</a:t>
            </a:r>
            <a:r>
              <a:rPr lang="it-IT" sz="2400" dirty="0"/>
              <a:t> </a:t>
            </a:r>
            <a:r>
              <a:rPr lang="it-IT" sz="2400" dirty="0" smtClean="0"/>
              <a:t>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1" eaLnBrk="1" hangingPunct="1"/>
            <a:r>
              <a:rPr lang="it-IT" sz="2400" strike="sngStrike" dirty="0" err="1" smtClean="0"/>
              <a:t>defining</a:t>
            </a:r>
            <a:r>
              <a:rPr lang="it-IT" sz="2400" strike="sngStrike" dirty="0" smtClean="0"/>
              <a:t> the right design pattern </a:t>
            </a:r>
          </a:p>
          <a:p>
            <a:pPr marL="876300" lvl="2" indent="0" eaLnBrk="1" hangingPunct="1">
              <a:buNone/>
            </a:pPr>
            <a:r>
              <a:rPr lang="it-IT" sz="2400" strike="sngStrike" dirty="0" smtClean="0"/>
              <a:t>Microservices </a:t>
            </a:r>
          </a:p>
          <a:p>
            <a:pPr marL="876300" lvl="2" indent="0" eaLnBrk="1" hangingPunct="1">
              <a:buNone/>
            </a:pPr>
            <a:r>
              <a:rPr lang="it-IT" sz="2400" strike="sngStrike" dirty="0"/>
              <a:t>	</a:t>
            </a:r>
            <a:r>
              <a:rPr lang="it-IT" sz="2400" strike="sngStrike" dirty="0" smtClean="0"/>
              <a:t>build a </a:t>
            </a:r>
            <a:r>
              <a:rPr lang="it-IT" sz="2400" strike="sngStrike" dirty="0" err="1" smtClean="0"/>
              <a:t>system</a:t>
            </a:r>
            <a:r>
              <a:rPr lang="it-IT" sz="2400" strike="sngStrike" dirty="0" smtClean="0"/>
              <a:t> </a:t>
            </a:r>
            <a:r>
              <a:rPr lang="it-IT" sz="2400" strike="sngStrike" dirty="0" err="1" smtClean="0"/>
              <a:t>based</a:t>
            </a:r>
            <a:r>
              <a:rPr lang="it-IT" sz="2400" strike="sngStrike" dirty="0" smtClean="0"/>
              <a:t> on microservices </a:t>
            </a:r>
            <a:r>
              <a:rPr lang="it-IT" sz="2400" strike="sngStrike" dirty="0" err="1" smtClean="0"/>
              <a:t>architecture</a:t>
            </a:r>
            <a:r>
              <a:rPr lang="it-IT" sz="2400" strike="sngStrike" dirty="0" smtClean="0"/>
              <a:t> </a:t>
            </a:r>
            <a:r>
              <a:rPr lang="it-IT" sz="2400" strike="sngStrike" dirty="0" err="1" smtClean="0"/>
              <a:t>could</a:t>
            </a:r>
            <a:r>
              <a:rPr lang="it-IT" sz="2400" strike="sngStrike" dirty="0" smtClean="0"/>
              <a:t> </a:t>
            </a:r>
            <a:r>
              <a:rPr lang="it-IT" sz="2400" strike="sngStrike" dirty="0" err="1" smtClean="0"/>
              <a:t>lead</a:t>
            </a:r>
            <a:endParaRPr lang="it-IT" sz="2400" strike="sngStrike" dirty="0" smtClean="0"/>
          </a:p>
          <a:p>
            <a:pPr lvl="2"/>
            <a:r>
              <a:rPr lang="it-IT" sz="2400" dirty="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a:t>scaled</a:t>
            </a:r>
            <a:r>
              <a:rPr lang="it-IT" sz="2400" dirty="0"/>
              <a:t> </a:t>
            </a:r>
            <a:r>
              <a:rPr lang="it-IT" sz="2400" dirty="0" err="1"/>
              <a:t>indipendently</a:t>
            </a:r>
            <a:r>
              <a:rPr lang="it-IT" sz="2400" dirty="0"/>
              <a:t> </a:t>
            </a:r>
          </a:p>
          <a:p>
            <a:pPr lvl="2"/>
            <a:r>
              <a:rPr lang="it-IT" sz="2400" strike="sngStrike" dirty="0"/>
              <a:t>Business </a:t>
            </a:r>
            <a:r>
              <a:rPr lang="it-IT" sz="2400" strike="sngStrike" dirty="0" err="1"/>
              <a:t>transactions</a:t>
            </a:r>
            <a:r>
              <a:rPr lang="it-IT" sz="2400" strike="sngStrike" dirty="0"/>
              <a:t> </a:t>
            </a:r>
            <a:r>
              <a:rPr lang="it-IT" sz="2400" strike="sngStrike" dirty="0" err="1"/>
              <a:t>that</a:t>
            </a:r>
            <a:r>
              <a:rPr lang="it-IT" sz="2400" strike="sngStrike" dirty="0"/>
              <a:t> </a:t>
            </a:r>
            <a:r>
              <a:rPr lang="it-IT" sz="2400" strike="sngStrike" dirty="0" err="1"/>
              <a:t>need</a:t>
            </a:r>
            <a:r>
              <a:rPr lang="it-IT" sz="2400" strike="sngStrike" dirty="0"/>
              <a:t> to update data </a:t>
            </a:r>
            <a:r>
              <a:rPr lang="it-IT" sz="2400" strike="sngStrike" dirty="0" err="1"/>
              <a:t>ownd</a:t>
            </a:r>
            <a:r>
              <a:rPr lang="it-IT" sz="2400" strike="sngStrike" dirty="0"/>
              <a:t> by multiple </a:t>
            </a:r>
            <a:r>
              <a:rPr lang="it-IT" sz="2400" strike="sngStrike" dirty="0" err="1"/>
              <a:t>services</a:t>
            </a:r>
            <a:endParaRPr lang="it-IT" sz="2400" strike="sngStrike" dirty="0"/>
          </a:p>
          <a:p>
            <a:pPr lvl="2"/>
            <a:r>
              <a:rPr lang="it-IT" sz="2400" strike="sngStrike" dirty="0"/>
              <a:t>Some </a:t>
            </a:r>
            <a:r>
              <a:rPr lang="it-IT" sz="2400" strike="sngStrike" dirty="0" err="1"/>
              <a:t>queries</a:t>
            </a:r>
            <a:r>
              <a:rPr lang="it-IT" sz="2400" strike="sngStrike" dirty="0"/>
              <a:t> must join data </a:t>
            </a:r>
            <a:r>
              <a:rPr lang="it-IT" sz="2400" strike="sngStrike" dirty="0" err="1"/>
              <a:t>owned</a:t>
            </a:r>
            <a:r>
              <a:rPr lang="it-IT" sz="2400" strike="sngStrike" dirty="0"/>
              <a:t> by multiple </a:t>
            </a:r>
            <a:r>
              <a:rPr lang="it-IT" sz="2400" strike="sngStrike" dirty="0" err="1"/>
              <a:t>services</a:t>
            </a:r>
            <a:endParaRPr lang="it-IT" sz="2400" strike="sngStrike" dirty="0"/>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technology</a:t>
            </a:r>
            <a:r>
              <a:rPr lang="it-IT" sz="2400" dirty="0" smtClean="0"/>
              <a:t> </a:t>
            </a:r>
            <a:r>
              <a:rPr lang="it-IT" sz="2400" strike="sngStrike" dirty="0" smtClean="0"/>
              <a:t>inside </a:t>
            </a:r>
            <a:r>
              <a:rPr lang="it-IT" sz="2400" strike="sngStrike" dirty="0" err="1" smtClean="0"/>
              <a:t>each</a:t>
            </a:r>
            <a:r>
              <a:rPr lang="it-IT" sz="2400" strike="sngStrike" dirty="0" smtClean="0"/>
              <a:t> service  i.e. database </a:t>
            </a:r>
            <a:r>
              <a:rPr lang="it-IT" sz="2400" strike="sngStrike" dirty="0" err="1" smtClean="0"/>
              <a:t>engine</a:t>
            </a:r>
            <a:r>
              <a:rPr lang="it-IT" sz="2400" strike="sngStrike" dirty="0" smtClean="0"/>
              <a:t> (neo4j; </a:t>
            </a:r>
            <a:r>
              <a:rPr lang="it-IT" sz="2400" strike="sngStrike" dirty="0" err="1" smtClean="0"/>
              <a:t>relational</a:t>
            </a:r>
            <a:r>
              <a:rPr lang="it-IT" sz="2400" strike="sngStrike" dirty="0" smtClean="0"/>
              <a:t>, no sql)</a:t>
            </a:r>
          </a:p>
          <a:p>
            <a:pPr lvl="2" eaLnBrk="1" hangingPunct="1"/>
            <a:r>
              <a:rPr lang="it-IT" sz="2400" dirty="0" err="1"/>
              <a:t>Different</a:t>
            </a:r>
            <a:r>
              <a:rPr lang="it-IT" sz="2400" dirty="0"/>
              <a:t> </a:t>
            </a:r>
            <a:r>
              <a:rPr lang="it-IT" sz="2400" dirty="0" err="1"/>
              <a:t>Each</a:t>
            </a:r>
            <a:r>
              <a:rPr lang="it-IT" sz="2400" dirty="0"/>
              <a:t> service </a:t>
            </a:r>
            <a:r>
              <a:rPr lang="it-IT" sz="2400" dirty="0" err="1"/>
              <a:t>willl</a:t>
            </a:r>
            <a:r>
              <a:rPr lang="it-IT" sz="2400" dirty="0"/>
              <a:t> </a:t>
            </a:r>
            <a:r>
              <a:rPr lang="it-IT" sz="2400" dirty="0" err="1"/>
              <a:t>have</a:t>
            </a:r>
            <a:r>
              <a:rPr lang="it-IT" sz="2400" dirty="0"/>
              <a:t> </a:t>
            </a:r>
            <a:r>
              <a:rPr lang="it-IT" sz="2400" dirty="0" err="1"/>
              <a:t>different</a:t>
            </a:r>
            <a:r>
              <a:rPr lang="it-IT" sz="2400" dirty="0"/>
              <a:t> data </a:t>
            </a:r>
            <a:r>
              <a:rPr lang="it-IT" sz="2400" dirty="0" err="1"/>
              <a:t>store</a:t>
            </a:r>
            <a:r>
              <a:rPr lang="it-IT" sz="2400" dirty="0"/>
              <a:t> </a:t>
            </a:r>
            <a:r>
              <a:rPr lang="it-IT" sz="2400" dirty="0" err="1"/>
              <a:t>requirements</a:t>
            </a:r>
            <a:r>
              <a:rPr lang="it-IT" sz="2400" dirty="0"/>
              <a:t> </a:t>
            </a:r>
            <a:r>
              <a:rPr lang="it-IT" sz="2400" dirty="0" err="1"/>
              <a:t>accordign</a:t>
            </a:r>
            <a:r>
              <a:rPr lang="it-IT" sz="2400" dirty="0"/>
              <a:t> to </a:t>
            </a:r>
            <a:r>
              <a:rPr lang="it-IT" sz="2400" dirty="0" err="1"/>
              <a:t>requirements</a:t>
            </a:r>
            <a:r>
              <a:rPr lang="it-IT" sz="2400" dirty="0"/>
              <a:t> and </a:t>
            </a:r>
            <a:r>
              <a:rPr lang="it-IT" sz="2400" dirty="0" err="1"/>
              <a:t>his</a:t>
            </a:r>
            <a:r>
              <a:rPr lang="it-IT" sz="2400" dirty="0"/>
              <a:t> business </a:t>
            </a:r>
          </a:p>
          <a:p>
            <a:pPr lvl="2" eaLnBrk="1" hangingPunct="1"/>
            <a:r>
              <a:rPr lang="it-IT" sz="2400" strike="sngStrike" dirty="0" err="1" smtClean="0"/>
              <a:t>Each</a:t>
            </a:r>
            <a:r>
              <a:rPr lang="it-IT" sz="2400" strike="sngStrike" dirty="0" smtClean="0"/>
              <a:t> service in </a:t>
            </a:r>
            <a:r>
              <a:rPr lang="it-IT" sz="2400" strike="sngStrike" dirty="0" err="1" smtClean="0"/>
              <a:t>need</a:t>
            </a:r>
            <a:r>
              <a:rPr lang="it-IT" sz="2400" strike="sngStrike" dirty="0" smtClean="0"/>
              <a:t> of </a:t>
            </a:r>
            <a:r>
              <a:rPr lang="it-IT" sz="2400" strike="sngStrike" dirty="0" err="1" smtClean="0"/>
              <a:t>improvement</a:t>
            </a:r>
            <a:r>
              <a:rPr lang="it-IT" sz="2400" strike="sngStrike" dirty="0" smtClean="0"/>
              <a:t> or </a:t>
            </a:r>
            <a:r>
              <a:rPr lang="it-IT" sz="2400" strike="sngStrike" dirty="0" err="1" smtClean="0"/>
              <a:t>scaling</a:t>
            </a:r>
            <a:r>
              <a:rPr lang="it-IT" sz="2400" strike="sngStrike" dirty="0" smtClean="0"/>
              <a:t> up </a:t>
            </a:r>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dirty="0" err="1" smtClean="0"/>
              <a:t>as</a:t>
            </a:r>
            <a:r>
              <a:rPr lang="it-IT" sz="2400" dirty="0" smtClean="0"/>
              <a:t> a </a:t>
            </a:r>
            <a:r>
              <a:rPr lang="it-IT" sz="2400" dirty="0" err="1" smtClean="0"/>
              <a:t>a</a:t>
            </a:r>
            <a:r>
              <a:rPr lang="it-IT" sz="2400" dirty="0" smtClean="0"/>
              <a:t> part of the </a:t>
            </a:r>
            <a:r>
              <a:rPr lang="it-IT" sz="2400"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 </a:t>
            </a:r>
            <a:r>
              <a:rPr lang="it-IT" sz="2400" dirty="0" err="1" smtClean="0"/>
              <a:t>context</a:t>
            </a:r>
            <a:r>
              <a:rPr lang="it-IT" sz="2400" dirty="0" smtClean="0"/>
              <a:t> of on-demand provisioning </a:t>
            </a:r>
            <a:r>
              <a:rPr lang="it-IT" sz="2400" dirty="0" err="1" smtClean="0"/>
              <a:t>system</a:t>
            </a:r>
            <a:r>
              <a:rPr lang="it-IT" sz="2400" dirty="0" smtClean="0"/>
              <a:t> (i.e. </a:t>
            </a:r>
            <a:r>
              <a:rPr lang="it-IT" sz="2400" dirty="0" err="1" smtClean="0"/>
              <a:t>Pivotal</a:t>
            </a:r>
            <a:r>
              <a:rPr lang="it-IT" sz="2400" dirty="0" smtClean="0"/>
              <a:t> Web Service )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this</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p>
          <a:p>
            <a:pPr marL="876300" lvl="2" indent="0" eaLnBrk="1" hangingPunct="1">
              <a:buNone/>
            </a:pPr>
            <a:r>
              <a:rPr lang="it-IT" sz="2400" strike="sngStrike" dirty="0" smtClean="0"/>
              <a:t>In the </a:t>
            </a:r>
            <a:r>
              <a:rPr lang="it-IT" sz="2400" strike="sngStrike" dirty="0" err="1" smtClean="0"/>
              <a:t>wors</a:t>
            </a:r>
            <a:r>
              <a:rPr lang="it-IT" sz="2400" strike="sngStrike" dirty="0" smtClean="0"/>
              <a:t> of «</a:t>
            </a:r>
            <a:r>
              <a:rPr lang="it-IT" sz="2400" strike="sngStrike" dirty="0" err="1" smtClean="0"/>
              <a:t>it’s</a:t>
            </a:r>
            <a:r>
              <a:rPr lang="it-IT" sz="2400" strike="sngStrike" dirty="0" smtClean="0"/>
              <a:t> </a:t>
            </a:r>
            <a:r>
              <a:rPr lang="it-IT" sz="2400" strike="sngStrike" dirty="0" err="1" smtClean="0"/>
              <a:t>not</a:t>
            </a:r>
            <a:r>
              <a:rPr lang="it-IT" sz="2400" strike="sngStrike" dirty="0" smtClean="0"/>
              <a:t> </a:t>
            </a:r>
            <a:r>
              <a:rPr lang="it-IT" sz="2400" strike="sngStrike" dirty="0" err="1" smtClean="0"/>
              <a:t>often</a:t>
            </a:r>
            <a:r>
              <a:rPr lang="it-IT" sz="2400" strike="sngStrike" dirty="0" smtClean="0"/>
              <a:t> </a:t>
            </a:r>
            <a:r>
              <a:rPr lang="it-IT" sz="2400" strike="sngStrike" dirty="0" err="1" smtClean="0"/>
              <a:t>thata</a:t>
            </a:r>
            <a:r>
              <a:rPr lang="it-IT" sz="2400" strike="sngStrike" dirty="0" smtClean="0"/>
              <a:t> an </a:t>
            </a:r>
            <a:r>
              <a:rPr lang="it-IT" sz="2400" strike="sngStrike" dirty="0" err="1" smtClean="0"/>
              <a:t>architectural</a:t>
            </a:r>
            <a:r>
              <a:rPr lang="it-IT" sz="2400" strike="sngStrike" dirty="0" smtClean="0"/>
              <a:t> </a:t>
            </a:r>
            <a:r>
              <a:rPr lang="it-IT" sz="2400" strike="sngStrike" dirty="0" err="1" smtClean="0"/>
              <a:t>approach</a:t>
            </a:r>
            <a:r>
              <a:rPr lang="it-IT" sz="2400" strike="sngStrike" dirty="0" smtClean="0"/>
              <a:t> can be </a:t>
            </a:r>
            <a:r>
              <a:rPr lang="it-IT" sz="2400" strike="sngStrike" dirty="0" err="1" smtClean="0"/>
              <a:t>closely</a:t>
            </a:r>
            <a:r>
              <a:rPr lang="it-IT" sz="2400" strike="sngStrike" dirty="0" smtClean="0"/>
              <a:t> </a:t>
            </a:r>
            <a:r>
              <a:rPr lang="it-IT" sz="2400" strike="sngStrike" dirty="0" err="1" smtClean="0"/>
              <a:t>correlated</a:t>
            </a:r>
            <a:r>
              <a:rPr lang="it-IT" sz="2400" strike="sngStrike" dirty="0" smtClean="0"/>
              <a:t> to an </a:t>
            </a:r>
            <a:r>
              <a:rPr lang="it-IT" sz="2400" strike="sngStrike" dirty="0" err="1" smtClean="0"/>
              <a:t>almost</a:t>
            </a:r>
            <a:r>
              <a:rPr lang="it-IT" sz="2400" strike="sngStrike" dirty="0" smtClean="0"/>
              <a:t> immediate </a:t>
            </a:r>
            <a:r>
              <a:rPr lang="it-IT" sz="2400" strike="sngStrike" dirty="0" err="1" smtClean="0"/>
              <a:t>cost</a:t>
            </a:r>
            <a:r>
              <a:rPr lang="it-IT" sz="2400" strike="sngStrike" dirty="0" smtClean="0"/>
              <a:t> </a:t>
            </a:r>
            <a:r>
              <a:rPr lang="it-IT" sz="2400" strike="sngStrike" dirty="0" err="1" smtClean="0"/>
              <a:t>saving</a:t>
            </a:r>
            <a:r>
              <a:rPr lang="it-IT" sz="2400" strike="sngStrike" dirty="0" smtClean="0"/>
              <a:t>»</a:t>
            </a:r>
          </a:p>
          <a:p>
            <a:pPr lvl="2" eaLnBrk="1" hangingPunct="1"/>
            <a:r>
              <a:rPr lang="it-IT" sz="2400" dirty="0" err="1" smtClean="0"/>
              <a:t>Ease</a:t>
            </a:r>
            <a:r>
              <a:rPr lang="it-IT" sz="2400" dirty="0" smtClean="0"/>
              <a:t> of deployment vs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colud</a:t>
            </a:r>
            <a:r>
              <a:rPr lang="it-IT" sz="2400" dirty="0" smtClean="0"/>
              <a:t> 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are</a:t>
            </a:r>
            <a:r>
              <a:rPr lang="it-IT" sz="2400" dirty="0" smtClean="0"/>
              <a:t>:</a:t>
            </a:r>
          </a:p>
          <a:p>
            <a:pPr lvl="2" eaLnBrk="1" hangingPunct="1"/>
            <a:r>
              <a:rPr lang="it-IT" sz="2400" dirty="0" smtClean="0"/>
              <a:t>A </a:t>
            </a:r>
            <a:r>
              <a:rPr lang="it-IT" sz="2400" dirty="0" err="1" smtClean="0"/>
              <a:t>much</a:t>
            </a:r>
            <a:r>
              <a:rPr lang="it-IT" sz="2400" dirty="0" smtClean="0"/>
              <a:t> </a:t>
            </a:r>
            <a:r>
              <a:rPr lang="it-IT" sz="2400" dirty="0"/>
              <a:t>more </a:t>
            </a:r>
            <a:r>
              <a:rPr lang="it-IT" sz="2400" dirty="0" err="1"/>
              <a:t>complicated</a:t>
            </a:r>
            <a:r>
              <a:rPr lang="it-IT" sz="2400" dirty="0"/>
              <a:t> </a:t>
            </a:r>
            <a:r>
              <a:rPr lang="it-IT" sz="2400" dirty="0" err="1"/>
              <a:t>coding</a:t>
            </a:r>
            <a:r>
              <a:rPr lang="it-IT" sz="2400" dirty="0"/>
              <a:t> style and an </a:t>
            </a:r>
            <a:r>
              <a:rPr lang="it-IT" sz="2400" dirty="0" err="1"/>
              <a:t>overhead</a:t>
            </a:r>
            <a:r>
              <a:rPr lang="it-IT" sz="2400" dirty="0"/>
              <a:t> in </a:t>
            </a:r>
            <a:r>
              <a:rPr lang="it-IT" sz="2400" dirty="0" err="1" smtClean="0"/>
              <a:t>systems</a:t>
            </a:r>
            <a:r>
              <a:rPr lang="it-IT" sz="2400" dirty="0" smtClean="0"/>
              <a:t> </a:t>
            </a:r>
            <a:r>
              <a:rPr lang="it-IT" sz="2400" dirty="0"/>
              <a:t>management</a:t>
            </a:r>
          </a:p>
          <a:p>
            <a:pPr marL="876300" lvl="2" indent="0" eaLnBrk="1" hangingPunct="1">
              <a:buNone/>
            </a:pPr>
            <a:r>
              <a:rPr lang="it-IT" sz="2400" strike="sngStrike" dirty="0" err="1" smtClean="0"/>
              <a:t>But</a:t>
            </a:r>
            <a:r>
              <a:rPr lang="it-IT" sz="2400" strike="sngStrike" dirty="0" smtClean="0"/>
              <a:t> </a:t>
            </a:r>
            <a:r>
              <a:rPr lang="it-IT" sz="2400" strike="sngStrike" dirty="0" err="1" smtClean="0"/>
              <a:t>It</a:t>
            </a:r>
            <a:r>
              <a:rPr lang="it-IT" sz="2400" strike="sngStrike" dirty="0" smtClean="0"/>
              <a:t> </a:t>
            </a:r>
            <a:r>
              <a:rPr lang="it-IT" sz="2400" strike="sngStrike" dirty="0" err="1" smtClean="0"/>
              <a:t>is</a:t>
            </a:r>
            <a:r>
              <a:rPr lang="it-IT" sz="2400" strike="sngStrike" dirty="0" smtClean="0"/>
              <a:t> </a:t>
            </a:r>
            <a:r>
              <a:rPr lang="it-IT" sz="2400" strike="sngStrike" dirty="0" err="1" smtClean="0"/>
              <a:t>not</a:t>
            </a:r>
            <a:r>
              <a:rPr lang="it-IT" sz="2400" strike="sngStrike" dirty="0" smtClean="0"/>
              <a:t> a silver </a:t>
            </a:r>
            <a:r>
              <a:rPr lang="it-IT" sz="2400" strike="sngStrike" dirty="0" err="1" smtClean="0"/>
              <a:t>bullet</a:t>
            </a:r>
            <a:r>
              <a:rPr lang="it-IT" sz="2400" strike="sngStrike" dirty="0" smtClean="0"/>
              <a:t> or a free lunch. The pattern </a:t>
            </a:r>
            <a:r>
              <a:rPr lang="it-IT" sz="2400" strike="sngStrike" dirty="0" err="1" smtClean="0"/>
              <a:t>implies</a:t>
            </a:r>
            <a:r>
              <a:rPr lang="it-IT" sz="2400" strike="sngStrike" dirty="0" smtClean="0"/>
              <a:t> 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and an </a:t>
            </a:r>
            <a:r>
              <a:rPr lang="it-IT" sz="2400" dirty="0" err="1" smtClean="0"/>
              <a:t>overhead</a:t>
            </a:r>
            <a:r>
              <a:rPr lang="it-IT" sz="2400" dirty="0" smtClean="0"/>
              <a:t> in </a:t>
            </a:r>
            <a:r>
              <a:rPr lang="it-IT" sz="2400" dirty="0" err="1" smtClean="0"/>
              <a:t>sistems</a:t>
            </a:r>
            <a:r>
              <a:rPr lang="it-IT" sz="2400" dirty="0" smtClean="0"/>
              <a:t> management.</a:t>
            </a:r>
          </a:p>
          <a:p>
            <a:pPr marL="876300" lvl="2" indent="0" eaLnBrk="1" hangingPunct="1">
              <a:buNone/>
            </a:pPr>
            <a:r>
              <a:rPr lang="it-IT" sz="2400" dirty="0"/>
              <a:t>	</a:t>
            </a:r>
            <a:r>
              <a:rPr lang="it-IT" sz="2400" dirty="0" smtClean="0"/>
              <a:t>	</a:t>
            </a:r>
            <a:r>
              <a:rPr lang="it-IT" sz="2400" strike="sngStrike" dirty="0" smtClean="0"/>
              <a:t>gestione di </a:t>
            </a:r>
            <a:r>
              <a:rPr lang="it-IT" sz="2400" strike="sngStrike" dirty="0" err="1" smtClean="0"/>
              <a:t>puù</a:t>
            </a:r>
            <a:r>
              <a:rPr lang="it-IT" sz="2400" strike="sngStrike" dirty="0" smtClean="0"/>
              <a:t> sistemi middleware (overhead in management) </a:t>
            </a:r>
          </a:p>
          <a:p>
            <a:pPr marL="876300" lvl="2" indent="0" eaLnBrk="1" hangingPunct="1">
              <a:buNone/>
            </a:pPr>
            <a:r>
              <a:rPr lang="it-IT" sz="2400" strike="sngStrike" dirty="0"/>
              <a:t>	</a:t>
            </a:r>
            <a:r>
              <a:rPr lang="it-IT" sz="2400" strike="sngStrike" dirty="0" smtClean="0"/>
              <a:t>	gestione della transazionalità in modo applicativo (overhead in </a:t>
            </a:r>
            <a:r>
              <a:rPr lang="it-IT" sz="2400" strike="sngStrike" dirty="0" err="1" smtClean="0"/>
              <a:t>coding</a:t>
            </a:r>
            <a:r>
              <a:rPr lang="it-IT" sz="2400" strike="sngStrike" dirty="0" smtClean="0"/>
              <a:t> )</a:t>
            </a:r>
            <a:endParaRPr lang="it-IT" sz="2400" strike="sngStrike"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lvl="1"/>
            <a:r>
              <a:rPr lang="it-IT" sz="2000" dirty="0"/>
              <a:t>With a «Database per service» pattern </a:t>
            </a:r>
            <a:r>
              <a:rPr lang="it-IT" sz="2000" dirty="0" err="1"/>
              <a:t>it</a:t>
            </a:r>
            <a:r>
              <a:rPr lang="it-IT" sz="2000" dirty="0"/>
              <a:t> </a:t>
            </a:r>
            <a:r>
              <a:rPr lang="it-IT" sz="2000" dirty="0" err="1"/>
              <a:t>is</a:t>
            </a:r>
            <a:r>
              <a:rPr lang="it-IT" sz="2000" dirty="0"/>
              <a:t> </a:t>
            </a:r>
            <a:r>
              <a:rPr lang="it-IT" sz="2000" dirty="0" err="1"/>
              <a:t>possible</a:t>
            </a:r>
            <a:r>
              <a:rPr lang="it-IT" sz="2000" dirty="0"/>
              <a:t> to </a:t>
            </a:r>
            <a:r>
              <a:rPr lang="it-IT" sz="2000" dirty="0" err="1"/>
              <a:t>achieve</a:t>
            </a:r>
            <a:r>
              <a:rPr lang="it-IT" sz="2000" dirty="0"/>
              <a:t> </a:t>
            </a:r>
            <a:r>
              <a:rPr lang="it-IT" sz="2000" dirty="0" err="1"/>
              <a:t>that</a:t>
            </a:r>
            <a:r>
              <a:rPr lang="it-IT" sz="2000" dirty="0"/>
              <a:t>:</a:t>
            </a:r>
          </a:p>
          <a:p>
            <a:pPr lvl="2"/>
            <a:r>
              <a:rPr lang="it-IT" sz="2000" dirty="0" err="1"/>
              <a:t>Each</a:t>
            </a:r>
            <a:r>
              <a:rPr lang="it-IT" sz="2000" dirty="0"/>
              <a:t> </a:t>
            </a:r>
            <a:r>
              <a:rPr lang="it-IT" sz="2000" dirty="0" err="1"/>
              <a:t>microservice’s</a:t>
            </a:r>
            <a:r>
              <a:rPr lang="it-IT" sz="2000" dirty="0"/>
              <a:t> </a:t>
            </a:r>
            <a:r>
              <a:rPr lang="it-IT" sz="2000" dirty="0" err="1"/>
              <a:t>persistence</a:t>
            </a:r>
            <a:r>
              <a:rPr lang="it-IT" sz="2000" dirty="0"/>
              <a:t> data private to </a:t>
            </a:r>
            <a:r>
              <a:rPr lang="it-IT" sz="2000" dirty="0" err="1"/>
              <a:t>that</a:t>
            </a:r>
            <a:r>
              <a:rPr lang="it-IT" sz="2000" dirty="0"/>
              <a:t> service </a:t>
            </a:r>
            <a:r>
              <a:rPr lang="it-IT" sz="2000" dirty="0" err="1"/>
              <a:t>accessible</a:t>
            </a:r>
            <a:r>
              <a:rPr lang="it-IT" sz="2000" dirty="0"/>
              <a:t> </a:t>
            </a:r>
            <a:r>
              <a:rPr lang="it-IT" sz="2000" dirty="0" err="1"/>
              <a:t>only</a:t>
            </a:r>
            <a:r>
              <a:rPr lang="it-IT" sz="2000" dirty="0"/>
              <a:t> via </a:t>
            </a:r>
            <a:r>
              <a:rPr lang="it-IT" sz="2000" dirty="0" err="1"/>
              <a:t>its</a:t>
            </a:r>
            <a:r>
              <a:rPr lang="it-IT" sz="2000" dirty="0"/>
              <a:t> API</a:t>
            </a:r>
          </a:p>
          <a:p>
            <a:pPr lvl="3"/>
            <a:r>
              <a:rPr lang="it-IT" sz="2000" dirty="0"/>
              <a:t>To </a:t>
            </a:r>
            <a:r>
              <a:rPr lang="it-IT" sz="2000" dirty="0" err="1"/>
              <a:t>keep</a:t>
            </a:r>
            <a:r>
              <a:rPr lang="it-IT" sz="2000" dirty="0"/>
              <a:t> data private in case of </a:t>
            </a:r>
            <a:r>
              <a:rPr lang="it-IT" sz="2000" dirty="0" err="1"/>
              <a:t>relational</a:t>
            </a:r>
            <a:r>
              <a:rPr lang="it-IT" sz="2000" dirty="0"/>
              <a:t> database </a:t>
            </a:r>
            <a:r>
              <a:rPr lang="it-IT" sz="2000" dirty="0" err="1"/>
              <a:t>such</a:t>
            </a:r>
            <a:r>
              <a:rPr lang="it-IT" sz="2000" dirty="0"/>
              <a:t> are the option:</a:t>
            </a:r>
          </a:p>
          <a:p>
            <a:pPr lvl="4"/>
            <a:r>
              <a:rPr lang="it-IT" sz="2000" dirty="0"/>
              <a:t>Private-</a:t>
            </a:r>
            <a:r>
              <a:rPr lang="it-IT" sz="2000" dirty="0" err="1"/>
              <a:t>table</a:t>
            </a:r>
            <a:r>
              <a:rPr lang="it-IT" sz="2000" dirty="0"/>
              <a:t>-per service (</a:t>
            </a:r>
            <a:r>
              <a:rPr lang="it-IT" sz="2000" dirty="0" err="1"/>
              <a:t>lowest</a:t>
            </a:r>
            <a:r>
              <a:rPr lang="it-IT" sz="2000" dirty="0"/>
              <a:t> </a:t>
            </a:r>
            <a:r>
              <a:rPr lang="it-IT" sz="2000" dirty="0" err="1"/>
              <a:t>overhead</a:t>
            </a:r>
            <a:r>
              <a:rPr lang="it-IT" sz="2000" dirty="0"/>
              <a:t>)</a:t>
            </a:r>
          </a:p>
          <a:p>
            <a:pPr lvl="4"/>
            <a:r>
              <a:rPr lang="it-IT" sz="2000" dirty="0"/>
              <a:t>Schema-</a:t>
            </a:r>
            <a:r>
              <a:rPr lang="it-IT" sz="2000" dirty="0" err="1"/>
              <a:t>per_service</a:t>
            </a:r>
            <a:r>
              <a:rPr lang="it-IT" sz="2000" dirty="0"/>
              <a:t> (</a:t>
            </a:r>
            <a:r>
              <a:rPr lang="it-IT" sz="2000" dirty="0" err="1"/>
              <a:t>makes</a:t>
            </a:r>
            <a:r>
              <a:rPr lang="it-IT" sz="2000" dirty="0"/>
              <a:t> </a:t>
            </a:r>
            <a:r>
              <a:rPr lang="it-IT" sz="2000" dirty="0" err="1"/>
              <a:t>clear</a:t>
            </a:r>
            <a:r>
              <a:rPr lang="it-IT" sz="2000" dirty="0"/>
              <a:t> </a:t>
            </a:r>
            <a:r>
              <a:rPr lang="it-IT" sz="2000" dirty="0" err="1"/>
              <a:t>ownership</a:t>
            </a:r>
            <a:r>
              <a:rPr lang="it-IT" sz="2000" dirty="0"/>
              <a:t>)</a:t>
            </a:r>
          </a:p>
          <a:p>
            <a:pPr lvl="4"/>
            <a:r>
              <a:rPr lang="it-IT" sz="2000" dirty="0"/>
              <a:t>Database-server-per-service (for </a:t>
            </a:r>
            <a:r>
              <a:rPr lang="it-IT" sz="2000" dirty="0" err="1"/>
              <a:t>highly</a:t>
            </a:r>
            <a:r>
              <a:rPr lang="it-IT" sz="2000" dirty="0"/>
              <a:t> </a:t>
            </a:r>
            <a:r>
              <a:rPr lang="it-IT" sz="2000" dirty="0" err="1"/>
              <a:t>throughput</a:t>
            </a:r>
            <a:r>
              <a:rPr lang="it-IT" sz="2000" dirty="0"/>
              <a:t> service – neo4j) </a:t>
            </a:r>
          </a:p>
          <a:p>
            <a:pPr lvl="3"/>
            <a:r>
              <a:rPr lang="it-IT" sz="2000" dirty="0"/>
              <a:t>To </a:t>
            </a:r>
            <a:r>
              <a:rPr lang="it-IT" sz="2000" dirty="0" err="1"/>
              <a:t>enforce</a:t>
            </a:r>
            <a:r>
              <a:rPr lang="it-IT" sz="2000" dirty="0"/>
              <a:t> </a:t>
            </a:r>
            <a:r>
              <a:rPr lang="it-IT" sz="2000" dirty="0" err="1"/>
              <a:t>encapsulation</a:t>
            </a:r>
            <a:r>
              <a:rPr lang="it-IT" sz="2000" dirty="0"/>
              <a:t> with </a:t>
            </a:r>
            <a:r>
              <a:rPr lang="it-IT" sz="2000" dirty="0" err="1"/>
              <a:t>different</a:t>
            </a:r>
            <a:r>
              <a:rPr lang="it-IT" sz="2000" dirty="0"/>
              <a:t> database </a:t>
            </a:r>
            <a:r>
              <a:rPr lang="it-IT" sz="2000" dirty="0" err="1"/>
              <a:t>user</a:t>
            </a:r>
            <a:r>
              <a:rPr lang="it-IT" sz="2000" dirty="0"/>
              <a:t> id to </a:t>
            </a:r>
            <a:r>
              <a:rPr lang="it-IT" sz="2000" dirty="0" err="1"/>
              <a:t>each</a:t>
            </a:r>
            <a:r>
              <a:rPr lang="it-IT" sz="2000" dirty="0"/>
              <a:t> service so </a:t>
            </a:r>
            <a:r>
              <a:rPr lang="it-IT" sz="2000" dirty="0" err="1"/>
              <a:t>developers</a:t>
            </a:r>
            <a:r>
              <a:rPr lang="it-IT" sz="2000" dirty="0"/>
              <a:t> </a:t>
            </a:r>
            <a:r>
              <a:rPr lang="it-IT" sz="2000" dirty="0" err="1"/>
              <a:t>wil</a:t>
            </a:r>
            <a:r>
              <a:rPr lang="it-IT" sz="2000" dirty="0"/>
              <a:t> </a:t>
            </a:r>
            <a:r>
              <a:rPr lang="it-IT" sz="2000" dirty="0" err="1"/>
              <a:t>not</a:t>
            </a:r>
            <a:r>
              <a:rPr lang="it-IT" sz="2000" dirty="0"/>
              <a:t> </a:t>
            </a:r>
            <a:r>
              <a:rPr lang="it-IT" sz="2000" dirty="0" err="1"/>
              <a:t>temped</a:t>
            </a:r>
            <a:r>
              <a:rPr lang="it-IT" sz="2000" dirty="0"/>
              <a:t> to bypass a service api and </a:t>
            </a:r>
            <a:r>
              <a:rPr lang="it-IT" sz="2000" dirty="0" err="1"/>
              <a:t>access</a:t>
            </a:r>
            <a:r>
              <a:rPr lang="it-IT" sz="2000" dirty="0"/>
              <a:t> </a:t>
            </a:r>
            <a:r>
              <a:rPr lang="it-IT" sz="2000" dirty="0" err="1"/>
              <a:t>it’s</a:t>
            </a:r>
            <a:r>
              <a:rPr lang="it-IT" sz="2000" dirty="0"/>
              <a:t> data </a:t>
            </a:r>
            <a:r>
              <a:rPr lang="it-IT" sz="2000" dirty="0" err="1"/>
              <a:t>directly</a:t>
            </a:r>
            <a:endParaRPr lang="it-IT" sz="2000" dirty="0"/>
          </a:p>
          <a:p>
            <a:pPr lvl="2"/>
            <a:r>
              <a:rPr lang="it-IT" sz="2000" dirty="0" smtClean="0"/>
              <a:t>Benefits </a:t>
            </a:r>
            <a:r>
              <a:rPr lang="it-IT" sz="2000" dirty="0"/>
              <a:t>of </a:t>
            </a:r>
            <a:r>
              <a:rPr lang="it-IT" sz="2000" dirty="0" err="1"/>
              <a:t>this</a:t>
            </a:r>
            <a:r>
              <a:rPr lang="it-IT" sz="2000" dirty="0"/>
              <a:t> pattern</a:t>
            </a:r>
          </a:p>
          <a:p>
            <a:pPr lvl="3"/>
            <a:r>
              <a:rPr lang="it-IT" sz="2000" dirty="0" err="1"/>
              <a:t>Ensure</a:t>
            </a:r>
            <a:r>
              <a:rPr lang="it-IT" sz="2000" dirty="0"/>
              <a:t> </a:t>
            </a:r>
            <a:r>
              <a:rPr lang="it-IT" sz="2000" dirty="0" err="1"/>
              <a:t>that</a:t>
            </a:r>
            <a:r>
              <a:rPr lang="it-IT" sz="2000" dirty="0"/>
              <a:t> the </a:t>
            </a:r>
            <a:r>
              <a:rPr lang="it-IT" sz="2000" dirty="0" err="1"/>
              <a:t>services</a:t>
            </a:r>
            <a:r>
              <a:rPr lang="it-IT" sz="2000" dirty="0"/>
              <a:t> are </a:t>
            </a:r>
            <a:r>
              <a:rPr lang="it-IT" sz="2000" dirty="0" err="1"/>
              <a:t>loosely</a:t>
            </a:r>
            <a:r>
              <a:rPr lang="it-IT" sz="2000" dirty="0"/>
              <a:t> </a:t>
            </a:r>
            <a:r>
              <a:rPr lang="it-IT" sz="2000" dirty="0" err="1"/>
              <a:t>couples</a:t>
            </a:r>
            <a:r>
              <a:rPr lang="it-IT" sz="2000" dirty="0"/>
              <a:t> </a:t>
            </a:r>
            <a:r>
              <a:rPr lang="it-IT" sz="2000" dirty="0" err="1"/>
              <a:t>changes</a:t>
            </a:r>
            <a:r>
              <a:rPr lang="it-IT" sz="2000" dirty="0"/>
              <a:t> to </a:t>
            </a:r>
            <a:r>
              <a:rPr lang="it-IT" sz="2000" dirty="0" err="1"/>
              <a:t>one</a:t>
            </a:r>
            <a:r>
              <a:rPr lang="it-IT" sz="2000" dirty="0"/>
              <a:t> </a:t>
            </a:r>
            <a:r>
              <a:rPr lang="it-IT" sz="2000" dirty="0" err="1"/>
              <a:t>service’s</a:t>
            </a:r>
            <a:r>
              <a:rPr lang="it-IT" sz="2000" dirty="0"/>
              <a:t> database </a:t>
            </a:r>
            <a:r>
              <a:rPr lang="it-IT" sz="2000" dirty="0" err="1"/>
              <a:t>dos</a:t>
            </a:r>
            <a:r>
              <a:rPr lang="it-IT" sz="2000" dirty="0"/>
              <a:t> </a:t>
            </a:r>
            <a:r>
              <a:rPr lang="it-IT" sz="2000" dirty="0" err="1"/>
              <a:t>not</a:t>
            </a:r>
            <a:r>
              <a:rPr lang="it-IT" sz="2000" dirty="0"/>
              <a:t> impact </a:t>
            </a:r>
            <a:r>
              <a:rPr lang="it-IT" sz="2000" dirty="0" err="1"/>
              <a:t>any</a:t>
            </a:r>
            <a:r>
              <a:rPr lang="it-IT" sz="2000" dirty="0"/>
              <a:t> </a:t>
            </a:r>
            <a:r>
              <a:rPr lang="it-IT" sz="2000" dirty="0" err="1"/>
              <a:t>other</a:t>
            </a:r>
            <a:r>
              <a:rPr lang="it-IT" sz="2000" dirty="0"/>
              <a:t> </a:t>
            </a:r>
            <a:r>
              <a:rPr lang="it-IT" sz="2000" dirty="0" err="1"/>
              <a:t>services</a:t>
            </a:r>
            <a:endParaRPr lang="it-IT" sz="2000" dirty="0"/>
          </a:p>
          <a:p>
            <a:pPr lvl="3"/>
            <a:r>
              <a:rPr lang="it-IT" sz="2000" dirty="0" err="1"/>
              <a:t>Each</a:t>
            </a:r>
            <a:r>
              <a:rPr lang="it-IT" sz="2000" dirty="0"/>
              <a:t> service can use the </a:t>
            </a:r>
            <a:r>
              <a:rPr lang="it-IT" sz="2000" dirty="0" err="1"/>
              <a:t>type</a:t>
            </a:r>
            <a:r>
              <a:rPr lang="it-IT" sz="2000" dirty="0"/>
              <a:t> of database </a:t>
            </a:r>
            <a:r>
              <a:rPr lang="it-IT" sz="2000" dirty="0" err="1"/>
              <a:t>that</a:t>
            </a:r>
            <a:r>
              <a:rPr lang="it-IT" sz="2000" dirty="0"/>
              <a:t> </a:t>
            </a:r>
            <a:r>
              <a:rPr lang="it-IT" sz="2000" dirty="0" err="1"/>
              <a:t>is</a:t>
            </a:r>
            <a:r>
              <a:rPr lang="it-IT" sz="2000" dirty="0"/>
              <a:t> best </a:t>
            </a:r>
            <a:r>
              <a:rPr lang="it-IT" sz="2000" dirty="0" err="1"/>
              <a:t>suited</a:t>
            </a:r>
            <a:r>
              <a:rPr lang="it-IT" sz="2000" dirty="0"/>
              <a:t> to </a:t>
            </a:r>
            <a:r>
              <a:rPr lang="it-IT" sz="2000" dirty="0" err="1"/>
              <a:t>its</a:t>
            </a:r>
            <a:r>
              <a:rPr lang="it-IT" sz="2000" dirty="0"/>
              <a:t> </a:t>
            </a:r>
            <a:r>
              <a:rPr lang="it-IT" sz="2000" dirty="0" err="1"/>
              <a:t>need</a:t>
            </a:r>
            <a:r>
              <a:rPr lang="it-IT" sz="2000" dirty="0"/>
              <a:t> (neo4j social </a:t>
            </a:r>
            <a:r>
              <a:rPr lang="it-IT" sz="2000" dirty="0" err="1"/>
              <a:t>graph</a:t>
            </a:r>
            <a:r>
              <a:rPr lang="it-IT" sz="2000" dirty="0"/>
              <a:t>, </a:t>
            </a:r>
            <a:r>
              <a:rPr lang="it-IT" sz="2000" dirty="0" err="1"/>
              <a:t>elasticsearch</a:t>
            </a:r>
            <a:r>
              <a:rPr lang="it-IT" sz="2000" dirty="0"/>
              <a:t> for text </a:t>
            </a:r>
            <a:r>
              <a:rPr lang="it-IT" sz="2000" dirty="0" err="1"/>
              <a:t>serches,etc</a:t>
            </a:r>
            <a:r>
              <a:rPr lang="it-IT" sz="2000" dirty="0"/>
              <a:t>)</a:t>
            </a:r>
          </a:p>
          <a:p>
            <a:pPr lvl="2"/>
            <a:r>
              <a:rPr lang="it-IT" sz="2000" dirty="0" err="1"/>
              <a:t>Drawbacks</a:t>
            </a:r>
            <a:endParaRPr lang="it-IT" sz="2000" dirty="0"/>
          </a:p>
          <a:p>
            <a:pPr lvl="3"/>
            <a:r>
              <a:rPr lang="it-IT" sz="2000" dirty="0" err="1" smtClean="0"/>
              <a:t>DIstributed</a:t>
            </a:r>
            <a:r>
              <a:rPr lang="it-IT" sz="2000" dirty="0" smtClean="0"/>
              <a:t> data management</a:t>
            </a:r>
            <a:endParaRPr lang="it-IT" sz="2000" dirty="0"/>
          </a:p>
          <a:p>
            <a:pPr lvl="3"/>
            <a:r>
              <a:rPr lang="it-IT" sz="2000" dirty="0" smtClean="0"/>
              <a:t>Distributed </a:t>
            </a:r>
            <a:r>
              <a:rPr lang="it-IT" sz="2000" dirty="0"/>
              <a:t>business </a:t>
            </a:r>
            <a:r>
              <a:rPr lang="it-IT" sz="2000" dirty="0" err="1"/>
              <a:t>transaction</a:t>
            </a:r>
            <a:r>
              <a:rPr lang="it-IT" sz="2000" dirty="0"/>
              <a:t> </a:t>
            </a:r>
            <a:r>
              <a:rPr lang="it-IT" sz="2000" dirty="0" err="1"/>
              <a:t>that</a:t>
            </a:r>
            <a:r>
              <a:rPr lang="it-IT" sz="2000" dirty="0"/>
              <a:t> </a:t>
            </a:r>
            <a:r>
              <a:rPr lang="it-IT" sz="2000" dirty="0" err="1"/>
              <a:t>span</a:t>
            </a:r>
            <a:r>
              <a:rPr lang="it-IT" sz="2000" dirty="0"/>
              <a:t> multiple </a:t>
            </a:r>
            <a:r>
              <a:rPr lang="it-IT" sz="2000" dirty="0" err="1"/>
              <a:t>services</a:t>
            </a:r>
            <a:r>
              <a:rPr lang="it-IT" sz="2000" dirty="0"/>
              <a:t> </a:t>
            </a:r>
            <a:r>
              <a:rPr lang="it-IT" sz="2000" dirty="0" err="1"/>
              <a:t>could</a:t>
            </a:r>
            <a:r>
              <a:rPr lang="it-IT" sz="2000" dirty="0"/>
              <a:t> be </a:t>
            </a:r>
            <a:r>
              <a:rPr lang="it-IT" sz="2000" dirty="0" err="1"/>
              <a:t>not</a:t>
            </a:r>
            <a:r>
              <a:rPr lang="it-IT" sz="2000" dirty="0"/>
              <a:t> </a:t>
            </a:r>
            <a:r>
              <a:rPr lang="it-IT" sz="2000" dirty="0" err="1"/>
              <a:t>implemented</a:t>
            </a:r>
            <a:r>
              <a:rPr lang="it-IT" sz="2000" dirty="0"/>
              <a:t> (CAP </a:t>
            </a:r>
            <a:r>
              <a:rPr lang="it-IT" sz="2000" dirty="0" err="1"/>
              <a:t>theorem</a:t>
            </a:r>
            <a:r>
              <a:rPr lang="it-IT" sz="2000" dirty="0"/>
              <a:t> and </a:t>
            </a:r>
            <a:r>
              <a:rPr lang="it-IT" sz="2000" dirty="0" err="1"/>
              <a:t>many</a:t>
            </a:r>
            <a:r>
              <a:rPr lang="it-IT" sz="2000" dirty="0"/>
              <a:t> </a:t>
            </a:r>
            <a:r>
              <a:rPr lang="it-IT" sz="2000" dirty="0" err="1"/>
              <a:t>modern</a:t>
            </a:r>
            <a:r>
              <a:rPr lang="it-IT" sz="2000" dirty="0"/>
              <a:t> database </a:t>
            </a:r>
            <a:r>
              <a:rPr lang="it-IT" sz="2000" dirty="0" err="1"/>
              <a:t>does</a:t>
            </a:r>
            <a:r>
              <a:rPr lang="it-IT" sz="2000" dirty="0"/>
              <a:t> </a:t>
            </a:r>
            <a:r>
              <a:rPr lang="it-IT" sz="2000" dirty="0" err="1"/>
              <a:t>not</a:t>
            </a:r>
            <a:r>
              <a:rPr lang="it-IT" sz="2000" dirty="0"/>
              <a:t> </a:t>
            </a:r>
            <a:r>
              <a:rPr lang="it-IT" sz="2000" dirty="0" err="1"/>
              <a:t>support</a:t>
            </a:r>
            <a:r>
              <a:rPr lang="it-IT" sz="2000" dirty="0"/>
              <a:t> </a:t>
            </a:r>
            <a:r>
              <a:rPr lang="it-IT" sz="2000" dirty="0" err="1"/>
              <a:t>them</a:t>
            </a:r>
            <a:r>
              <a:rPr lang="it-IT" sz="2000" dirty="0"/>
              <a:t> </a:t>
            </a:r>
            <a:r>
              <a:rPr lang="it-IT" sz="2000" dirty="0" err="1"/>
              <a:t>NoSql</a:t>
            </a:r>
            <a:r>
              <a:rPr lang="it-IT" sz="2000" dirty="0"/>
              <a:t>)</a:t>
            </a:r>
          </a:p>
          <a:p>
            <a:pPr lvl="3"/>
            <a:r>
              <a:rPr lang="it-IT" sz="2000" dirty="0" err="1"/>
              <a:t>Implementing</a:t>
            </a:r>
            <a:r>
              <a:rPr lang="it-IT" sz="2000" dirty="0"/>
              <a:t> </a:t>
            </a:r>
            <a:r>
              <a:rPr lang="it-IT" sz="2000" dirty="0" err="1"/>
              <a:t>queries</a:t>
            </a:r>
            <a:r>
              <a:rPr lang="it-IT" sz="2000" dirty="0"/>
              <a:t> </a:t>
            </a:r>
            <a:r>
              <a:rPr lang="it-IT" sz="2000" dirty="0" err="1"/>
              <a:t>that</a:t>
            </a:r>
            <a:r>
              <a:rPr lang="it-IT" sz="2000" dirty="0"/>
              <a:t> join data </a:t>
            </a:r>
            <a:r>
              <a:rPr lang="it-IT" sz="2000" dirty="0" err="1"/>
              <a:t>that</a:t>
            </a:r>
            <a:r>
              <a:rPr lang="it-IT" sz="2000" dirty="0"/>
              <a:t> are </a:t>
            </a:r>
            <a:r>
              <a:rPr lang="it-IT" sz="2000" dirty="0" err="1"/>
              <a:t>now</a:t>
            </a:r>
            <a:r>
              <a:rPr lang="it-IT" sz="2000" dirty="0"/>
              <a:t> in multiple </a:t>
            </a:r>
            <a:r>
              <a:rPr lang="it-IT" sz="2000" dirty="0" err="1"/>
              <a:t>datanìbase</a:t>
            </a:r>
            <a:r>
              <a:rPr lang="it-IT" sz="2000" dirty="0"/>
              <a:t> </a:t>
            </a:r>
            <a:r>
              <a:rPr lang="it-IT" sz="2000" dirty="0" err="1"/>
              <a:t>is</a:t>
            </a:r>
            <a:r>
              <a:rPr lang="it-IT" sz="2000" dirty="0"/>
              <a:t> </a:t>
            </a:r>
            <a:r>
              <a:rPr lang="it-IT" sz="2000" dirty="0" err="1"/>
              <a:t>challenging</a:t>
            </a:r>
            <a:r>
              <a:rPr lang="it-IT" sz="2000" dirty="0"/>
              <a:t> </a:t>
            </a:r>
          </a:p>
          <a:p>
            <a:pPr lvl="3"/>
            <a:r>
              <a:rPr lang="it-IT" sz="2000" dirty="0"/>
              <a:t>An </a:t>
            </a:r>
            <a:r>
              <a:rPr lang="it-IT" sz="2000" dirty="0" err="1"/>
              <a:t>overall</a:t>
            </a:r>
            <a:r>
              <a:rPr lang="it-IT" sz="2000" dirty="0"/>
              <a:t> more </a:t>
            </a:r>
            <a:r>
              <a:rPr lang="it-IT" sz="2000" dirty="0" err="1"/>
              <a:t>complex</a:t>
            </a:r>
            <a:r>
              <a:rPr lang="it-IT" sz="2000" dirty="0"/>
              <a:t> </a:t>
            </a:r>
            <a:r>
              <a:rPr lang="it-IT" sz="2000" dirty="0" err="1"/>
              <a:t>programming</a:t>
            </a:r>
            <a:r>
              <a:rPr lang="it-IT" sz="2000" dirty="0"/>
              <a:t> model</a:t>
            </a:r>
          </a:p>
          <a:p>
            <a:pPr lvl="2"/>
            <a:r>
              <a:rPr lang="it-IT" sz="2000" dirty="0"/>
              <a:t>Solution to </a:t>
            </a:r>
            <a:r>
              <a:rPr lang="it-IT" sz="2000" dirty="0" err="1"/>
              <a:t>drawbacks</a:t>
            </a:r>
            <a:r>
              <a:rPr lang="it-IT" sz="2000" dirty="0"/>
              <a:t>:</a:t>
            </a:r>
          </a:p>
          <a:p>
            <a:pPr lvl="3"/>
            <a:r>
              <a:rPr lang="it-IT" sz="2000" dirty="0"/>
              <a:t>Data </a:t>
            </a:r>
            <a:r>
              <a:rPr lang="it-IT" sz="2000" dirty="0" err="1"/>
              <a:t>consistency</a:t>
            </a:r>
            <a:r>
              <a:rPr lang="it-IT" sz="2000" dirty="0"/>
              <a:t> </a:t>
            </a:r>
            <a:r>
              <a:rPr lang="it-IT" sz="2000" dirty="0" err="1"/>
              <a:t>across</a:t>
            </a:r>
            <a:r>
              <a:rPr lang="it-IT" sz="2000" dirty="0"/>
              <a:t> multiple </a:t>
            </a:r>
            <a:r>
              <a:rPr lang="it-IT" sz="2000" dirty="0" err="1"/>
              <a:t>services</a:t>
            </a:r>
            <a:r>
              <a:rPr lang="it-IT" sz="2000" dirty="0"/>
              <a:t> </a:t>
            </a:r>
            <a:r>
              <a:rPr lang="it-IT" sz="2000" dirty="0" err="1"/>
              <a:t>could</a:t>
            </a:r>
            <a:r>
              <a:rPr lang="it-IT" sz="2000" dirty="0"/>
              <a:t> be </a:t>
            </a:r>
            <a:r>
              <a:rPr lang="it-IT" sz="2000" dirty="0" err="1"/>
              <a:t>enabled</a:t>
            </a:r>
            <a:r>
              <a:rPr lang="it-IT" sz="2000" dirty="0"/>
              <a:t> </a:t>
            </a:r>
            <a:r>
              <a:rPr lang="it-IT" sz="2000" dirty="0" err="1"/>
              <a:t>without</a:t>
            </a:r>
            <a:r>
              <a:rPr lang="it-IT" sz="2000" dirty="0"/>
              <a:t> </a:t>
            </a:r>
            <a:r>
              <a:rPr lang="it-IT" sz="2000" dirty="0" err="1"/>
              <a:t>distributed</a:t>
            </a:r>
            <a:r>
              <a:rPr lang="it-IT" sz="2000" dirty="0"/>
              <a:t> </a:t>
            </a:r>
            <a:r>
              <a:rPr lang="it-IT" sz="2000" dirty="0" err="1"/>
              <a:t>transaction</a:t>
            </a:r>
            <a:r>
              <a:rPr lang="it-IT" sz="2000" dirty="0"/>
              <a:t> with a </a:t>
            </a:r>
            <a:r>
              <a:rPr lang="it-IT" sz="2000" dirty="0" err="1"/>
              <a:t>Event</a:t>
            </a:r>
            <a:r>
              <a:rPr lang="it-IT" sz="2000" dirty="0"/>
              <a:t> </a:t>
            </a:r>
            <a:r>
              <a:rPr lang="it-IT" sz="2000" dirty="0" err="1"/>
              <a:t>Driven</a:t>
            </a:r>
            <a:r>
              <a:rPr lang="it-IT" sz="2000" dirty="0"/>
              <a:t> Architecture with </a:t>
            </a:r>
            <a:r>
              <a:rPr lang="it-IT" sz="2000" dirty="0" err="1"/>
              <a:t>services</a:t>
            </a:r>
            <a:r>
              <a:rPr lang="it-IT" sz="2000" dirty="0"/>
              <a:t> </a:t>
            </a:r>
            <a:r>
              <a:rPr lang="it-IT" sz="2000" dirty="0" err="1"/>
              <a:t>that</a:t>
            </a:r>
            <a:r>
              <a:rPr lang="it-IT" sz="2000" dirty="0"/>
              <a:t> </a:t>
            </a:r>
            <a:r>
              <a:rPr lang="it-IT" sz="2000" dirty="0" err="1"/>
              <a:t>publish</a:t>
            </a:r>
            <a:r>
              <a:rPr lang="it-IT" sz="2000" dirty="0"/>
              <a:t> </a:t>
            </a:r>
            <a:r>
              <a:rPr lang="it-IT" sz="2000" dirty="0" err="1"/>
              <a:t>events</a:t>
            </a:r>
            <a:r>
              <a:rPr lang="it-IT" sz="2000" dirty="0"/>
              <a:t> </a:t>
            </a:r>
            <a:r>
              <a:rPr lang="it-IT" sz="2000" dirty="0" err="1"/>
              <a:t>when</a:t>
            </a:r>
            <a:r>
              <a:rPr lang="it-IT" sz="2000" dirty="0"/>
              <a:t> update </a:t>
            </a:r>
            <a:r>
              <a:rPr lang="it-IT" sz="2000" dirty="0" err="1"/>
              <a:t>their</a:t>
            </a:r>
            <a:r>
              <a:rPr lang="it-IT" sz="2000" dirty="0"/>
              <a:t> data and </a:t>
            </a:r>
            <a:r>
              <a:rPr lang="it-IT" sz="2000" dirty="0" err="1"/>
              <a:t>other</a:t>
            </a:r>
            <a:r>
              <a:rPr lang="it-IT" sz="2000" dirty="0"/>
              <a:t> </a:t>
            </a:r>
            <a:r>
              <a:rPr lang="it-IT" sz="2000" dirty="0" err="1"/>
              <a:t>services</a:t>
            </a:r>
            <a:r>
              <a:rPr lang="it-IT" sz="2000" dirty="0"/>
              <a:t> </a:t>
            </a:r>
            <a:r>
              <a:rPr lang="it-IT" sz="2000" dirty="0" err="1"/>
              <a:t>that</a:t>
            </a:r>
            <a:r>
              <a:rPr lang="it-IT" sz="2000" dirty="0"/>
              <a:t> update </a:t>
            </a:r>
            <a:r>
              <a:rPr lang="it-IT" sz="2000" dirty="0" err="1"/>
              <a:t>their</a:t>
            </a:r>
            <a:r>
              <a:rPr lang="it-IT" sz="2000" dirty="0"/>
              <a:t> </a:t>
            </a:r>
            <a:r>
              <a:rPr lang="it-IT" sz="2000" dirty="0" err="1"/>
              <a:t>own</a:t>
            </a:r>
            <a:r>
              <a:rPr lang="it-IT" sz="2000" dirty="0"/>
              <a:t> data </a:t>
            </a:r>
            <a:r>
              <a:rPr lang="it-IT" sz="2000" dirty="0" err="1"/>
              <a:t>subscribing</a:t>
            </a:r>
            <a:r>
              <a:rPr lang="it-IT" sz="2000" dirty="0"/>
              <a:t> </a:t>
            </a:r>
            <a:r>
              <a:rPr lang="it-IT" sz="2000" dirty="0" err="1"/>
              <a:t>these</a:t>
            </a:r>
            <a:r>
              <a:rPr lang="it-IT" sz="2000" dirty="0"/>
              <a:t> </a:t>
            </a:r>
            <a:r>
              <a:rPr lang="it-IT" sz="2000" dirty="0" err="1"/>
              <a:t>events</a:t>
            </a:r>
            <a:endParaRPr lang="it-IT" sz="2000" dirty="0"/>
          </a:p>
          <a:p>
            <a:pPr lvl="3"/>
            <a:r>
              <a:rPr lang="it-IT" sz="2000" dirty="0"/>
              <a:t>Application side join (</a:t>
            </a:r>
            <a:r>
              <a:rPr lang="it-IT" sz="2000" dirty="0" err="1"/>
              <a:t>tha</a:t>
            </a:r>
            <a:r>
              <a:rPr lang="it-IT" sz="2000" dirty="0"/>
              <a:t> </a:t>
            </a:r>
            <a:r>
              <a:rPr lang="it-IT" sz="2000" dirty="0" err="1"/>
              <a:t>applicatyion</a:t>
            </a:r>
            <a:r>
              <a:rPr lang="it-IT" sz="2000" dirty="0"/>
              <a:t> </a:t>
            </a:r>
            <a:r>
              <a:rPr lang="it-IT" sz="2000" dirty="0" err="1"/>
              <a:t>perform</a:t>
            </a:r>
            <a:r>
              <a:rPr lang="it-IT" sz="2000" dirty="0"/>
              <a:t> the join </a:t>
            </a:r>
            <a:r>
              <a:rPr lang="it-IT" sz="2000" dirty="0" err="1"/>
              <a:t>rather</a:t>
            </a:r>
            <a:r>
              <a:rPr lang="it-IT" sz="2000" dirty="0"/>
              <a:t> </a:t>
            </a:r>
            <a:r>
              <a:rPr lang="it-IT" sz="2000" dirty="0" err="1"/>
              <a:t>than</a:t>
            </a:r>
            <a:r>
              <a:rPr lang="it-IT" sz="2000" dirty="0"/>
              <a:t> database) CQRS </a:t>
            </a:r>
            <a:r>
              <a:rPr lang="it-IT" sz="2000" dirty="0" err="1"/>
              <a:t>maintaining</a:t>
            </a:r>
            <a:r>
              <a:rPr lang="it-IT" sz="2000" dirty="0"/>
              <a:t> </a:t>
            </a:r>
            <a:r>
              <a:rPr lang="it-IT" sz="2000" dirty="0" err="1"/>
              <a:t>one</a:t>
            </a:r>
            <a:r>
              <a:rPr lang="it-IT" sz="2000" dirty="0"/>
              <a:t> or more </a:t>
            </a:r>
            <a:r>
              <a:rPr lang="it-IT" sz="2000" dirty="0" err="1"/>
              <a:t>materialized</a:t>
            </a:r>
            <a:r>
              <a:rPr lang="it-IT" sz="2000" dirty="0"/>
              <a:t> </a:t>
            </a:r>
            <a:r>
              <a:rPr lang="it-IT" sz="2000" dirty="0" err="1"/>
              <a:t>views</a:t>
            </a:r>
            <a:r>
              <a:rPr lang="it-IT" sz="2000" dirty="0"/>
              <a:t> </a:t>
            </a:r>
            <a:r>
              <a:rPr lang="it-IT" sz="2000" dirty="0" err="1"/>
              <a:t>that</a:t>
            </a:r>
            <a:r>
              <a:rPr lang="it-IT" sz="2000" dirty="0"/>
              <a:t> </a:t>
            </a:r>
            <a:r>
              <a:rPr lang="it-IT" sz="2000" dirty="0" err="1"/>
              <a:t>contain</a:t>
            </a:r>
            <a:r>
              <a:rPr lang="it-IT" sz="2000" dirty="0"/>
              <a:t> data from multiple </a:t>
            </a:r>
            <a:r>
              <a:rPr lang="it-IT" sz="2000" dirty="0" err="1"/>
              <a:t>services</a:t>
            </a:r>
            <a:r>
              <a:rPr lang="it-IT" sz="2000" dirty="0"/>
              <a:t> </a:t>
            </a:r>
            <a:r>
              <a:rPr lang="it-IT" sz="2000" dirty="0" err="1"/>
              <a:t>these</a:t>
            </a:r>
            <a:r>
              <a:rPr lang="it-IT" sz="2000" dirty="0"/>
              <a:t> </a:t>
            </a:r>
            <a:r>
              <a:rPr lang="it-IT" sz="2000" dirty="0" err="1"/>
              <a:t>views</a:t>
            </a:r>
            <a:r>
              <a:rPr lang="it-IT" sz="2000" dirty="0"/>
              <a:t> are </a:t>
            </a:r>
            <a:r>
              <a:rPr lang="it-IT" sz="2000" dirty="0" err="1"/>
              <a:t>kept</a:t>
            </a:r>
            <a:r>
              <a:rPr lang="it-IT" sz="2000" dirty="0"/>
              <a:t> by </a:t>
            </a:r>
            <a:r>
              <a:rPr lang="it-IT" sz="2000" dirty="0" err="1"/>
              <a:t>services</a:t>
            </a:r>
            <a:r>
              <a:rPr lang="it-IT" sz="2000" dirty="0"/>
              <a:t>  </a:t>
            </a:r>
            <a:r>
              <a:rPr lang="it-IT" sz="2000" dirty="0" err="1"/>
              <a:t>that</a:t>
            </a:r>
            <a:r>
              <a:rPr lang="it-IT" sz="2000" dirty="0"/>
              <a:t> </a:t>
            </a:r>
            <a:r>
              <a:rPr lang="it-IT" sz="2000" dirty="0" err="1"/>
              <a:t>subscribes</a:t>
            </a:r>
            <a:r>
              <a:rPr lang="it-IT" sz="2000" dirty="0"/>
              <a:t> to </a:t>
            </a:r>
            <a:r>
              <a:rPr lang="it-IT" sz="2000" dirty="0" err="1"/>
              <a:t>events</a:t>
            </a:r>
            <a:r>
              <a:rPr lang="it-IT" sz="2000" dirty="0"/>
              <a:t> </a:t>
            </a:r>
            <a:r>
              <a:rPr lang="it-IT" sz="2000" dirty="0" err="1"/>
              <a:t>that</a:t>
            </a:r>
            <a:r>
              <a:rPr lang="it-IT" sz="2000" dirty="0"/>
              <a:t> </a:t>
            </a:r>
            <a:r>
              <a:rPr lang="it-IT" sz="2000" dirty="0" err="1"/>
              <a:t>each</a:t>
            </a:r>
            <a:r>
              <a:rPr lang="it-IT" sz="2000" dirty="0"/>
              <a:t> service </a:t>
            </a:r>
            <a:r>
              <a:rPr lang="it-IT" sz="2000" dirty="0" err="1"/>
              <a:t>publish</a:t>
            </a:r>
            <a:r>
              <a:rPr lang="it-IT" sz="2000" dirty="0"/>
              <a:t> </a:t>
            </a:r>
            <a:r>
              <a:rPr lang="it-IT" sz="2000" dirty="0" err="1"/>
              <a:t>wheh</a:t>
            </a:r>
            <a:r>
              <a:rPr lang="it-IT" sz="2000" dirty="0"/>
              <a:t> </a:t>
            </a:r>
            <a:r>
              <a:rPr lang="it-IT" sz="2000" dirty="0" err="1"/>
              <a:t>it</a:t>
            </a:r>
            <a:r>
              <a:rPr lang="it-IT" sz="2000" dirty="0"/>
              <a:t> update </a:t>
            </a:r>
            <a:r>
              <a:rPr lang="it-IT" sz="2000" dirty="0" err="1"/>
              <a:t>its</a:t>
            </a:r>
            <a:r>
              <a:rPr lang="it-IT" sz="2000" dirty="0"/>
              <a:t> data.</a:t>
            </a:r>
          </a:p>
          <a:p>
            <a:pPr lvl="2"/>
            <a:r>
              <a:rPr lang="it-IT" sz="2000" dirty="0" err="1"/>
              <a:t>Related</a:t>
            </a:r>
            <a:r>
              <a:rPr lang="it-IT" sz="2000" dirty="0"/>
              <a:t> </a:t>
            </a:r>
            <a:r>
              <a:rPr lang="it-IT" sz="2000" dirty="0" err="1"/>
              <a:t>patterns</a:t>
            </a:r>
            <a:r>
              <a:rPr lang="it-IT" sz="2000" dirty="0"/>
              <a:t> </a:t>
            </a:r>
            <a:r>
              <a:rPr lang="it-IT" sz="2000" dirty="0" err="1"/>
              <a:t>as</a:t>
            </a:r>
            <a:r>
              <a:rPr lang="it-IT" sz="2000" dirty="0"/>
              <a:t> way to </a:t>
            </a:r>
            <a:r>
              <a:rPr lang="it-IT" sz="2000" dirty="0" err="1"/>
              <a:t>atomically</a:t>
            </a:r>
            <a:r>
              <a:rPr lang="it-IT" sz="2000" dirty="0"/>
              <a:t> update state and </a:t>
            </a:r>
            <a:r>
              <a:rPr lang="it-IT" sz="2000" dirty="0" err="1"/>
              <a:t>publish</a:t>
            </a:r>
            <a:r>
              <a:rPr lang="it-IT" sz="2000" dirty="0"/>
              <a:t> </a:t>
            </a:r>
            <a:r>
              <a:rPr lang="it-IT" sz="2000" dirty="0" err="1"/>
              <a:t>event</a:t>
            </a:r>
            <a:r>
              <a:rPr lang="it-IT" sz="2000" dirty="0"/>
              <a:t>.</a:t>
            </a:r>
          </a:p>
          <a:p>
            <a:pPr lvl="3"/>
            <a:r>
              <a:rPr lang="it-IT" sz="2000" dirty="0" err="1"/>
              <a:t>Event</a:t>
            </a:r>
            <a:r>
              <a:rPr lang="it-IT" sz="2000" dirty="0"/>
              <a:t> </a:t>
            </a:r>
            <a:r>
              <a:rPr lang="it-IT" sz="2000" dirty="0" err="1"/>
              <a:t>sourcing</a:t>
            </a:r>
            <a:r>
              <a:rPr lang="it-IT" sz="2000" dirty="0"/>
              <a:t> </a:t>
            </a:r>
          </a:p>
          <a:p>
            <a:pPr lvl="3"/>
            <a:r>
              <a:rPr lang="it-IT" sz="2000" dirty="0"/>
              <a:t>Database </a:t>
            </a:r>
            <a:r>
              <a:rPr lang="it-IT" sz="2000" dirty="0" err="1"/>
              <a:t>triggers</a:t>
            </a:r>
            <a:endParaRPr lang="it-IT" sz="2000" dirty="0"/>
          </a:p>
          <a:p>
            <a:pPr lvl="3"/>
            <a:r>
              <a:rPr lang="it-IT" sz="2000" dirty="0" err="1"/>
              <a:t>Transaction</a:t>
            </a:r>
            <a:r>
              <a:rPr lang="it-IT" sz="2000" dirty="0"/>
              <a:t> log </a:t>
            </a:r>
            <a:r>
              <a:rPr lang="it-IT" sz="2000" dirty="0" err="1"/>
              <a:t>tailing</a:t>
            </a:r>
            <a:r>
              <a:rPr lang="it-IT" sz="20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878" y="9527536"/>
            <a:ext cx="6021477" cy="1901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1393364651"/>
              </p:ext>
            </p:extLst>
          </p:nvPr>
        </p:nvGraphicFramePr>
        <p:xfrm>
          <a:off x="609600" y="1600200"/>
          <a:ext cx="23088600" cy="10317209"/>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endParaRPr lang="it-IT" sz="2800" strike="sngStrike" dirty="0"/>
                    </a:p>
                  </a:txBody>
                  <a:tcPr marT="45717" marB="45717"/>
                </a:tc>
                <a:tc>
                  <a:txBody>
                    <a:bodyPr/>
                    <a:lstStyle/>
                    <a:p>
                      <a:endParaRPr lang="it-IT" sz="2800" dirty="0"/>
                    </a:p>
                  </a:txBody>
                  <a:tcPr marT="45717" marB="45717"/>
                </a:tc>
              </a:tr>
              <a:tr h="697273">
                <a:tc vMerge="1">
                  <a:txBody>
                    <a:bodyPr/>
                    <a:lstStyle/>
                    <a:p>
                      <a:endParaRPr lang="it-IT" dirty="0"/>
                    </a:p>
                  </a:txBody>
                  <a:tcPr/>
                </a:tc>
                <a:tc>
                  <a:txBody>
                    <a:bodyPr/>
                    <a:lstStyle/>
                    <a:p>
                      <a:r>
                        <a:rPr lang="it-IT" sz="2800" strike="noStrike" dirty="0" smtClean="0"/>
                        <a:t>REST API</a:t>
                      </a:r>
                      <a:endParaRPr lang="it-IT" sz="2800" strike="noStrike" dirty="0"/>
                    </a:p>
                  </a:txBody>
                  <a:tcPr marT="45717" marB="45717"/>
                </a:tc>
                <a:tc>
                  <a:txBody>
                    <a:bodyPr/>
                    <a:lstStyle/>
                    <a:p>
                      <a:r>
                        <a:rPr lang="it-IT" sz="2800" strike="noStrike" baseline="0" dirty="0" smtClean="0"/>
                        <a:t>SPRING DATA REST</a:t>
                      </a:r>
                      <a:endParaRPr lang="it-IT" sz="2800" strike="no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DATA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noStrike" dirty="0" smtClean="0"/>
                        <a:t>CONFIGURATION</a:t>
                      </a:r>
                      <a:endParaRPr lang="it-IT" sz="2800" strike="noStrike" dirty="0"/>
                    </a:p>
                  </a:txBody>
                  <a:tcPr marT="45717" marB="45717"/>
                </a:tc>
                <a:tc hMerge="1">
                  <a:txBody>
                    <a:bodyPr/>
                    <a:lstStyle/>
                    <a:p>
                      <a:endParaRPr lang="it-IT" dirty="0"/>
                    </a:p>
                  </a:txBody>
                  <a:tcPr/>
                </a:tc>
                <a:tc>
                  <a:txBody>
                    <a:bodyPr/>
                    <a:lstStyle/>
                    <a:p>
                      <a:r>
                        <a:rPr lang="it-IT" sz="2800" strike="noStrike" dirty="0" smtClean="0"/>
                        <a:t>SPRING CLOUD</a:t>
                      </a:r>
                      <a:r>
                        <a:rPr lang="it-IT" sz="2800" strike="noStrike" baseline="0" dirty="0" smtClean="0"/>
                        <a:t> </a:t>
                      </a:r>
                      <a:r>
                        <a:rPr lang="it-IT" sz="2800" strike="noStrike" dirty="0" smtClean="0"/>
                        <a:t>CONFIG</a:t>
                      </a:r>
                      <a:endParaRPr lang="it-IT" sz="2800" strike="no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r>
              <a:rPr lang="it-IT" dirty="0" smtClean="0"/>
              <a:t> Spring </a:t>
            </a:r>
            <a:r>
              <a:rPr lang="it-IT" dirty="0" err="1" smtClean="0"/>
              <a:t>boot</a:t>
            </a:r>
            <a:endParaRPr lang="it-IT" dirty="0" smtClean="0"/>
          </a:p>
          <a:p>
            <a:pPr marL="0" indent="0">
              <a:buNone/>
            </a:pPr>
            <a:r>
              <a:rPr lang="en-US" sz="2400" strike="sngStrike" dirty="0"/>
              <a:t>One technology that lets you focus on getting things done is one of the newer members of the Spring</a:t>
            </a:r>
          </a:p>
          <a:p>
            <a:pPr marL="0" indent="0">
              <a:buNone/>
            </a:pPr>
            <a:r>
              <a:rPr lang="en-US" sz="2400" strike="sngStrike" dirty="0"/>
              <a:t>ecosystem: the Spring Boot project. </a:t>
            </a:r>
            <a:r>
              <a:rPr lang="en-US" sz="2400" dirty="0" smtClean="0"/>
              <a:t>This project technology  </a:t>
            </a:r>
            <a:r>
              <a:rPr lang="en-US" sz="2400" dirty="0"/>
              <a:t>has two main benefits. </a:t>
            </a:r>
            <a:endParaRPr lang="en-US" sz="2400" dirty="0" smtClean="0"/>
          </a:p>
          <a:p>
            <a:pPr marL="0" indent="0">
              <a:buNone/>
            </a:pPr>
            <a:r>
              <a:rPr lang="en-US" sz="2400" b="1" dirty="0" smtClean="0"/>
              <a:t>The </a:t>
            </a:r>
            <a:r>
              <a:rPr lang="en-US" sz="2400" b="1" dirty="0"/>
              <a:t>first benefit </a:t>
            </a:r>
            <a:r>
              <a:rPr lang="en-US" sz="2400" dirty="0"/>
              <a:t>is that Spring </a:t>
            </a:r>
            <a:r>
              <a:rPr lang="en-US" sz="2400" dirty="0" smtClean="0"/>
              <a:t>Boot dramatically </a:t>
            </a:r>
            <a:r>
              <a:rPr lang="en-US" sz="2400" dirty="0"/>
              <a:t>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a:t>
            </a:r>
            <a:endParaRPr lang="en-US" sz="2400" dirty="0" smtClean="0"/>
          </a:p>
          <a:p>
            <a:pPr marL="0" indent="0">
              <a:buNone/>
            </a:pPr>
            <a:r>
              <a:rPr lang="en-US" sz="2400" dirty="0" smtClean="0"/>
              <a:t>For </a:t>
            </a:r>
            <a:r>
              <a:rPr lang="en-US" sz="2400" dirty="0"/>
              <a:t>example, if </a:t>
            </a:r>
            <a:r>
              <a:rPr lang="en-US" sz="2400" dirty="0" smtClean="0"/>
              <a:t>you include </a:t>
            </a:r>
            <a:r>
              <a:rPr lang="en-US" sz="2400" dirty="0"/>
              <a:t>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r>
              <a:rPr lang="en-US" sz="2400" dirty="0" smtClean="0"/>
              <a:t>.</a:t>
            </a:r>
          </a:p>
          <a:p>
            <a:pPr marL="0" indent="0">
              <a:buNone/>
            </a:pPr>
            <a:endParaRPr lang="en-US" sz="2400" dirty="0"/>
          </a:p>
          <a:p>
            <a:pPr marL="0" indent="0">
              <a:buNone/>
            </a:pPr>
            <a:r>
              <a:rPr lang="en-US" sz="2400" b="1" dirty="0"/>
              <a:t>The second benefit </a:t>
            </a:r>
            <a:r>
              <a:rPr lang="en-US" sz="2400" dirty="0"/>
              <a:t>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2800" dirty="0"/>
              <a:t>Spring Cloud Stream is a framework for building message-driven microservices. </a:t>
            </a:r>
            <a:endParaRPr lang="en-US" sz="2800" dirty="0" smtClean="0"/>
          </a:p>
          <a:p>
            <a:pPr marL="0" indent="0" eaLnBrk="1" fontAlgn="ctr" hangingPunct="1">
              <a:buNone/>
            </a:pPr>
            <a:r>
              <a:rPr lang="en-US" sz="2800"/>
              <a:t>Spring cloud  build on top of spring boot to support development of microservices</a:t>
            </a:r>
            <a:br>
              <a:rPr lang="en-US" sz="2800"/>
            </a:br>
            <a:endParaRPr lang="en-US" sz="2800" dirty="0" smtClean="0"/>
          </a:p>
          <a:p>
            <a:pPr marL="0" indent="0" eaLnBrk="1" fontAlgn="ctr" hangingPunct="1">
              <a:buNone/>
            </a:pPr>
            <a:r>
              <a:rPr lang="en-US" sz="2800" dirty="0" smtClean="0"/>
              <a:t>Spring </a:t>
            </a:r>
            <a:r>
              <a:rPr lang="en-US" sz="2800" dirty="0"/>
              <a:t>Cloud Stream builds upon Spring </a:t>
            </a:r>
            <a:r>
              <a:rPr lang="en-US" sz="2800" dirty="0" smtClean="0"/>
              <a:t>Boot to create Spring integration  </a:t>
            </a:r>
            <a:r>
              <a:rPr lang="en-US" sz="2800" strike="sngStrike" dirty="0"/>
              <a:t>to create </a:t>
            </a:r>
            <a:r>
              <a:rPr lang="en-US" sz="2800" strike="sngStrike" dirty="0" err="1" smtClean="0"/>
              <a:t>DevOps</a:t>
            </a:r>
            <a:r>
              <a:rPr lang="en-US" sz="2800" strike="sngStrike" dirty="0" smtClean="0"/>
              <a:t> friendly </a:t>
            </a:r>
            <a:r>
              <a:rPr lang="en-US" sz="2800" strike="sngStrike" dirty="0" err="1" smtClean="0"/>
              <a:t>microservice</a:t>
            </a:r>
            <a:r>
              <a:rPr lang="en-US" sz="2800" strike="sngStrike" dirty="0" smtClean="0"/>
              <a:t> applications and </a:t>
            </a:r>
            <a:r>
              <a:rPr lang="en-US" sz="2800" strike="sngStrike" dirty="0"/>
              <a:t>Spring </a:t>
            </a:r>
            <a:r>
              <a:rPr lang="en-US" sz="2800" strike="sngStrike" dirty="0" smtClean="0"/>
              <a:t>Integration</a:t>
            </a:r>
          </a:p>
          <a:p>
            <a:pPr marL="0" indent="0" eaLnBrk="1" fontAlgn="ctr" hangingPunct="1">
              <a:buNone/>
            </a:pPr>
            <a:r>
              <a:rPr lang="en-US" sz="2800" dirty="0" smtClean="0"/>
              <a:t>Spring </a:t>
            </a:r>
            <a:r>
              <a:rPr lang="en-US" sz="2800" dirty="0"/>
              <a:t>Cloud Stream builds upon Spring </a:t>
            </a:r>
            <a:r>
              <a:rPr lang="en-US" sz="2800" dirty="0" smtClean="0"/>
              <a:t>Boo to </a:t>
            </a:r>
            <a:r>
              <a:rPr lang="en-US" sz="2800" dirty="0"/>
              <a:t>provide connectivity to message brokers</a:t>
            </a:r>
            <a:r>
              <a:rPr lang="en-US" sz="2800" dirty="0" smtClean="0"/>
              <a:t>.</a:t>
            </a:r>
          </a:p>
          <a:p>
            <a:pPr marL="0" indent="0" eaLnBrk="1" fontAlgn="ctr" hangingPunct="1">
              <a:buNone/>
            </a:pPr>
            <a:r>
              <a:rPr lang="en-US" sz="2800" dirty="0" smtClean="0"/>
              <a:t>Spring </a:t>
            </a:r>
            <a:r>
              <a:rPr lang="en-US" sz="2800" dirty="0"/>
              <a:t>Cloud Stream provides an opinionated configuration of message brokers, introducing the concepts of persistent pub/sub semantics, consumer groups and partitions across several middleware vendors. </a:t>
            </a:r>
            <a:endParaRPr lang="en-US" sz="2800" dirty="0" smtClean="0"/>
          </a:p>
          <a:p>
            <a:pPr marL="0" indent="0" eaLnBrk="1" fontAlgn="ctr" hangingPunct="1">
              <a:buNone/>
            </a:pPr>
            <a:r>
              <a:rPr lang="en-US" sz="2800" dirty="0" smtClean="0"/>
              <a:t>This </a:t>
            </a:r>
            <a:r>
              <a:rPr lang="en-US" sz="2800" dirty="0"/>
              <a:t>opinionated configuration provides the basis to create stream processing applications</a:t>
            </a:r>
            <a:r>
              <a:rPr lang="en-US" sz="2800" dirty="0" smtClean="0"/>
              <a:t>.</a:t>
            </a:r>
          </a:p>
          <a:p>
            <a:pPr marL="0" indent="0">
              <a:buNone/>
            </a:pPr>
            <a:r>
              <a:rPr lang="en-US" sz="2800" dirty="0"/>
              <a:t>Enter, </a:t>
            </a:r>
            <a:r>
              <a:rPr lang="en-US" sz="2800" dirty="0">
                <a:hlinkClick r:id="rId2"/>
              </a:rPr>
              <a:t>Spring Cloud Stream</a:t>
            </a:r>
            <a:r>
              <a:rPr lang="en-US" sz="2800" dirty="0"/>
              <a:t>, an event-driven </a:t>
            </a:r>
            <a:r>
              <a:rPr lang="en-US" sz="2800" dirty="0" err="1"/>
              <a:t>microservices</a:t>
            </a:r>
            <a:r>
              <a:rPr lang="en-US" sz="2800" dirty="0"/>
              <a:t> framework powered by Spring portfolio of projects underneath that enables continuous delivery for data-centric applications. </a:t>
            </a:r>
            <a:endParaRPr lang="en-US" sz="2800" dirty="0" smtClean="0"/>
          </a:p>
          <a:p>
            <a:pPr marL="0" indent="0">
              <a:buNone/>
            </a:pPr>
            <a:r>
              <a:rPr lang="en-US" sz="2800" dirty="0" smtClean="0"/>
              <a:t>The </a:t>
            </a:r>
            <a:r>
              <a:rPr lang="en-US" sz="2800" dirty="0"/>
              <a:t>core premise of Spring Cloud Stream is, </a:t>
            </a:r>
            <a:r>
              <a:rPr lang="en-US" sz="2800" dirty="0">
                <a:hlinkClick r:id="rId3"/>
              </a:rPr>
              <a:t>Spring Integration</a:t>
            </a:r>
            <a:r>
              <a:rPr lang="en-US" sz="2800" dirty="0"/>
              <a:t> meets </a:t>
            </a:r>
            <a:r>
              <a:rPr lang="en-US" sz="2800" dirty="0">
                <a:hlinkClick r:id="rId4"/>
              </a:rPr>
              <a:t>Spring Boot</a:t>
            </a:r>
            <a:r>
              <a:rPr lang="en-US" sz="2800" dirty="0"/>
              <a:t> and that together evolves into a lightweight event-driven </a:t>
            </a:r>
            <a:r>
              <a:rPr lang="en-US" sz="2800" dirty="0" err="1"/>
              <a:t>microservices</a:t>
            </a:r>
            <a:r>
              <a:rPr lang="en-US" sz="2800" dirty="0"/>
              <a:t> framework.</a:t>
            </a:r>
          </a:p>
          <a:p>
            <a:pPr marL="0" indent="0">
              <a:buNone/>
            </a:pPr>
            <a:r>
              <a:rPr lang="en-US" sz="2800" dirty="0"/>
              <a:t>This new </a:t>
            </a:r>
            <a:r>
              <a:rPr lang="en-US" sz="2800" dirty="0">
                <a:hlinkClick r:id="rId5"/>
              </a:rPr>
              <a:t>GA release</a:t>
            </a:r>
            <a:r>
              <a:rPr lang="en-US" sz="2800" dirty="0"/>
              <a:t> allows users to:</a:t>
            </a:r>
          </a:p>
          <a:p>
            <a:pPr marL="0" indent="0">
              <a:buNone/>
            </a:pPr>
            <a:r>
              <a:rPr lang="en-US" sz="2800" dirty="0"/>
              <a:t>Develop using simplified programming model</a:t>
            </a:r>
          </a:p>
          <a:p>
            <a:pPr marL="0" indent="0">
              <a:buNone/>
            </a:pPr>
            <a:r>
              <a:rPr lang="en-US" sz="2800" dirty="0"/>
              <a:t>Create, unit-test, and manage data </a:t>
            </a:r>
            <a:r>
              <a:rPr lang="en-US" sz="2800" dirty="0" err="1"/>
              <a:t>microservices</a:t>
            </a:r>
            <a:r>
              <a:rPr lang="en-US" sz="2800" dirty="0"/>
              <a:t> in isolation</a:t>
            </a:r>
          </a:p>
          <a:p>
            <a:pPr marL="0" indent="0">
              <a:buNone/>
            </a:pPr>
            <a:r>
              <a:rPr lang="en-US" sz="2800" dirty="0"/>
              <a:t>Focus on application business logic and the messaging middleware access comes out-of-the-box, for free</a:t>
            </a:r>
          </a:p>
          <a:p>
            <a:pPr marL="0" indent="0">
              <a:buNone/>
            </a:pPr>
            <a:r>
              <a:rPr lang="en-US" sz="2800" strike="sngStrike"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en-US" sz="2400" dirty="0"/>
              <a:t>Spring Data JPA</a:t>
            </a:r>
          </a:p>
          <a:p>
            <a:r>
              <a:rPr lang="en-US" sz="2400" dirty="0"/>
              <a:t>Spring Data JPA, part of the larger </a:t>
            </a:r>
            <a:r>
              <a:rPr lang="en-US" sz="2400" dirty="0">
                <a:hlinkClick r:id="rId2"/>
              </a:rPr>
              <a:t>Spring Data</a:t>
            </a:r>
            <a:r>
              <a:rPr lang="en-US" sz="2400" dirty="0"/>
              <a:t> family, makes it easy to easily implement JPA based repositories. This module deals with enhanced support for JPA based data access layers. It makes it easier to build Spring-powered applications that use data access technologies</a:t>
            </a:r>
            <a:r>
              <a:rPr lang="en-US" sz="2400" dirty="0" smtClean="0"/>
              <a:t>.</a:t>
            </a:r>
          </a:p>
          <a:p>
            <a:endParaRPr lang="en-US" sz="2400" dirty="0"/>
          </a:p>
          <a:p>
            <a:r>
              <a:rPr lang="en-US" sz="2400" dirty="0"/>
              <a:t>Implementing a data access layer of an application has been cumbersome for quite a while. Too much boilerplate code has to be written to execute simple queries as well as perform pagination, and auditing. Spring Data JPA aims to significantly improve the implementation of data access layers by reducing the effort to the amount that’s actually needed. As a developer you write your repository interfaces, including custom finder methods, and Spring will provide the implementation automatically.</a:t>
            </a:r>
          </a:p>
          <a:p>
            <a:r>
              <a:rPr lang="en-US" sz="2400" dirty="0"/>
              <a:t>Features</a:t>
            </a:r>
          </a:p>
          <a:p>
            <a:r>
              <a:rPr lang="en-US" sz="2400" dirty="0"/>
              <a:t>Sophisticated support to build repositories based on Spring and JPA</a:t>
            </a:r>
          </a:p>
          <a:p>
            <a:r>
              <a:rPr lang="en-US" sz="2400" dirty="0"/>
              <a:t>Support for </a:t>
            </a:r>
            <a:r>
              <a:rPr lang="en-US" sz="2400" dirty="0" err="1">
                <a:hlinkClick r:id="rId3"/>
              </a:rPr>
              <a:t>Querydsl</a:t>
            </a:r>
            <a:r>
              <a:rPr lang="en-US" sz="2400" dirty="0"/>
              <a:t> predicates and thus type-safe JPA queries</a:t>
            </a:r>
          </a:p>
          <a:p>
            <a:r>
              <a:rPr lang="en-US" sz="2400" dirty="0"/>
              <a:t>Transparent auditing of domain class</a:t>
            </a:r>
          </a:p>
          <a:p>
            <a:r>
              <a:rPr lang="en-US" sz="2400" dirty="0"/>
              <a:t>Pagination support, dynamic query execution, ability to integrate custom data access code</a:t>
            </a:r>
          </a:p>
          <a:p>
            <a:r>
              <a:rPr lang="en-US" sz="2400" dirty="0"/>
              <a:t>Validation of @Query annotated queries at bootstrap time</a:t>
            </a:r>
          </a:p>
          <a:p>
            <a:r>
              <a:rPr lang="en-US" sz="2400" dirty="0"/>
              <a:t>Support for XML based entity mapping</a:t>
            </a:r>
          </a:p>
          <a:p>
            <a:r>
              <a:rPr lang="en-US" sz="2400" dirty="0" err="1"/>
              <a:t>JavaConfig</a:t>
            </a:r>
            <a:r>
              <a:rPr lang="en-US" sz="2400" dirty="0"/>
              <a:t> based repository configuration by introducing @</a:t>
            </a:r>
            <a:r>
              <a:rPr lang="en-US" sz="2400" dirty="0" err="1"/>
              <a:t>EnableJpaRepositories</a:t>
            </a:r>
            <a:endParaRPr lang="en-US" sz="2400" dirty="0"/>
          </a:p>
          <a:p>
            <a:endParaRPr lang="en-US" sz="2400" dirty="0"/>
          </a:p>
        </p:txBody>
      </p:sp>
    </p:spTree>
    <p:extLst>
      <p:ext uri="{BB962C8B-B14F-4D97-AF65-F5344CB8AC3E}">
        <p14:creationId xmlns:p14="http://schemas.microsoft.com/office/powerpoint/2010/main" val="79563287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en-US" sz="2800" b="1" dirty="0"/>
              <a:t>Spring Data REST</a:t>
            </a:r>
            <a:endParaRPr lang="en-US" sz="2800" b="1" dirty="0" smtClean="0"/>
          </a:p>
          <a:p>
            <a:pPr eaLnBrk="1" fontAlgn="t" hangingPunct="1"/>
            <a:r>
              <a:rPr lang="en-US" sz="2000" dirty="0" smtClean="0"/>
              <a:t>If </a:t>
            </a:r>
            <a:r>
              <a:rPr lang="en-US" sz="2000" dirty="0"/>
              <a:t>you’re interesting in exposing JPA repositories with </a:t>
            </a:r>
            <a:r>
              <a:rPr lang="en-US" sz="2000" dirty="0" smtClean="0"/>
              <a:t>a</a:t>
            </a:r>
          </a:p>
          <a:p>
            <a:pPr eaLnBrk="1" fontAlgn="t" hangingPunct="1"/>
            <a:endParaRPr lang="en-US" sz="2000" dirty="0"/>
          </a:p>
          <a:p>
            <a:pPr eaLnBrk="1" fontAlgn="t" hangingPunct="1"/>
            <a:r>
              <a:rPr lang="en-US" sz="2000" dirty="0"/>
              <a:t>Spring Data REST also supports </a:t>
            </a:r>
            <a:r>
              <a:rPr lang="en-US" sz="2000" dirty="0">
                <a:hlinkClick r:id="rId2"/>
              </a:rPr>
              <a:t>Spring Data Neo4j</a:t>
            </a:r>
            <a:r>
              <a:rPr lang="en-US" sz="2000" dirty="0"/>
              <a:t>, </a:t>
            </a:r>
            <a:r>
              <a:rPr lang="en-US" sz="2000" dirty="0">
                <a:hlinkClick r:id="rId3"/>
              </a:rPr>
              <a:t>Spring Data </a:t>
            </a:r>
            <a:r>
              <a:rPr lang="en-US" sz="2000" dirty="0" err="1">
                <a:hlinkClick r:id="rId3"/>
              </a:rPr>
              <a:t>Gemfire</a:t>
            </a:r>
            <a:r>
              <a:rPr lang="en-US" sz="2000" dirty="0"/>
              <a:t> and </a:t>
            </a:r>
            <a:r>
              <a:rPr lang="en-US" sz="2000" dirty="0">
                <a:hlinkClick r:id="rId4"/>
              </a:rPr>
              <a:t>Spring Data </a:t>
            </a:r>
            <a:r>
              <a:rPr lang="en-US" sz="2000" dirty="0" err="1">
                <a:hlinkClick r:id="rId4"/>
              </a:rPr>
              <a:t>MongoDB</a:t>
            </a:r>
            <a:r>
              <a:rPr lang="en-US" sz="2000" dirty="0"/>
              <a:t> as backend data stores, but those are not part of this guide</a:t>
            </a:r>
            <a:r>
              <a:rPr lang="en-US" sz="2000" dirty="0" smtClean="0"/>
              <a:t>.</a:t>
            </a:r>
          </a:p>
          <a:p>
            <a:pPr eaLnBrk="1" fontAlgn="t" hangingPunct="1"/>
            <a:r>
              <a:rPr lang="en-US" sz="2000" dirty="0" smtClean="0"/>
              <a:t> </a:t>
            </a:r>
            <a:r>
              <a:rPr lang="en-US" sz="2000" dirty="0"/>
              <a:t>hypermedia-based </a:t>
            </a:r>
            <a:r>
              <a:rPr lang="en-US" sz="2000" dirty="0" err="1"/>
              <a:t>RESTful</a:t>
            </a:r>
            <a:r>
              <a:rPr lang="en-US" sz="2000" dirty="0"/>
              <a:t> front end with little effort, you might want to read </a:t>
            </a:r>
            <a:r>
              <a:rPr lang="en-US" sz="2000" dirty="0">
                <a:hlinkClick r:id="rId5"/>
              </a:rPr>
              <a:t>Accessing JPA Data with REST</a:t>
            </a:r>
            <a:r>
              <a:rPr lang="en-US" sz="2000" dirty="0" smtClean="0"/>
              <a:t>.</a:t>
            </a:r>
          </a:p>
          <a:p>
            <a:r>
              <a:rPr lang="en-US" sz="2000" dirty="0"/>
              <a:t>Spring Data REST</a:t>
            </a:r>
          </a:p>
          <a:p>
            <a:r>
              <a:rPr lang="en-US" sz="2000" dirty="0"/>
              <a:t>Spring Data REST is part of the umbrella </a:t>
            </a:r>
            <a:r>
              <a:rPr lang="en-US" sz="2000" dirty="0">
                <a:hlinkClick r:id="rId6"/>
              </a:rPr>
              <a:t>Spring Data</a:t>
            </a:r>
            <a:r>
              <a:rPr lang="en-US" sz="2000" dirty="0"/>
              <a:t> project and </a:t>
            </a:r>
            <a:r>
              <a:rPr lang="en-US" sz="2000" b="1" dirty="0"/>
              <a:t>makes it easy to build hypermedia-driven REST web services on top of Spring Data repositories.</a:t>
            </a:r>
          </a:p>
          <a:p>
            <a:pPr eaLnBrk="1" fontAlgn="t" hangingPunct="1"/>
            <a:endParaRPr lang="it-IT" sz="2000" b="1" dirty="0" smtClean="0"/>
          </a:p>
          <a:p>
            <a:r>
              <a:rPr lang="en-US" sz="2000" dirty="0"/>
              <a:t>Spring Data REST builds on top of Spring Data repositories, analyzes your application’s domain model and exposes hypermedia-driven HTTP resources for aggregates contained in the model.</a:t>
            </a:r>
          </a:p>
          <a:p>
            <a:r>
              <a:rPr lang="en-US" sz="2000" b="1" dirty="0"/>
              <a:t>Features</a:t>
            </a:r>
          </a:p>
          <a:p>
            <a:r>
              <a:rPr lang="en-US" sz="2000" dirty="0"/>
              <a:t>Exposes a discoverable REST API for your domain model using HAL as media type.</a:t>
            </a:r>
          </a:p>
          <a:p>
            <a:r>
              <a:rPr lang="en-US" sz="2000" dirty="0"/>
              <a:t>Exposes </a:t>
            </a:r>
            <a:r>
              <a:rPr lang="en-US" sz="2000" dirty="0">
                <a:hlinkClick r:id="rId7"/>
              </a:rPr>
              <a:t>collection, item and association resources</a:t>
            </a:r>
            <a:r>
              <a:rPr lang="en-US" sz="2000" dirty="0"/>
              <a:t> representing your model.</a:t>
            </a:r>
          </a:p>
          <a:p>
            <a:r>
              <a:rPr lang="en-US" sz="2000" dirty="0"/>
              <a:t>Supports pagination via </a:t>
            </a:r>
            <a:r>
              <a:rPr lang="en-US" sz="2000" dirty="0">
                <a:hlinkClick r:id="rId8"/>
              </a:rPr>
              <a:t>navigational links</a:t>
            </a:r>
            <a:r>
              <a:rPr lang="en-US" sz="2000" dirty="0"/>
              <a:t>.</a:t>
            </a:r>
          </a:p>
          <a:p>
            <a:r>
              <a:rPr lang="en-US" sz="2000" dirty="0"/>
              <a:t>Allows to dynamically filter collection resources.</a:t>
            </a:r>
          </a:p>
          <a:p>
            <a:r>
              <a:rPr lang="en-US" sz="2000" dirty="0"/>
              <a:t>Exposes dedicated </a:t>
            </a:r>
            <a:r>
              <a:rPr lang="en-US" sz="2000" dirty="0">
                <a:hlinkClick r:id="rId9"/>
              </a:rPr>
              <a:t>search resources for query methods</a:t>
            </a:r>
            <a:r>
              <a:rPr lang="en-US" sz="2000" dirty="0"/>
              <a:t> defined in your repositories.</a:t>
            </a:r>
          </a:p>
          <a:p>
            <a:r>
              <a:rPr lang="en-US" sz="2000" dirty="0"/>
              <a:t>Allows to </a:t>
            </a:r>
            <a:r>
              <a:rPr lang="en-US" sz="2000" dirty="0">
                <a:hlinkClick r:id="rId10"/>
              </a:rPr>
              <a:t>hook into the handling of REST requests</a:t>
            </a:r>
            <a:r>
              <a:rPr lang="en-US" sz="2000" dirty="0"/>
              <a:t> by handling Spring </a:t>
            </a:r>
            <a:r>
              <a:rPr lang="en-US" sz="2000" dirty="0" err="1"/>
              <a:t>ApplicationEvents</a:t>
            </a:r>
            <a:r>
              <a:rPr lang="en-US" sz="2000" dirty="0"/>
              <a:t>.</a:t>
            </a:r>
          </a:p>
          <a:p>
            <a:r>
              <a:rPr lang="en-US" sz="2000" dirty="0">
                <a:hlinkClick r:id="rId11"/>
              </a:rPr>
              <a:t>Exposes metadata</a:t>
            </a:r>
            <a:r>
              <a:rPr lang="en-US" sz="2000" dirty="0"/>
              <a:t> about the model discovered as ALPS and JSON Schema.</a:t>
            </a:r>
          </a:p>
          <a:p>
            <a:r>
              <a:rPr lang="en-US" sz="2000" dirty="0"/>
              <a:t>Allows to define client specific representations through </a:t>
            </a:r>
            <a:r>
              <a:rPr lang="en-US" sz="2000" dirty="0">
                <a:hlinkClick r:id="rId12"/>
              </a:rPr>
              <a:t>projections</a:t>
            </a:r>
            <a:r>
              <a:rPr lang="en-US" sz="2000" dirty="0"/>
              <a:t>.</a:t>
            </a:r>
          </a:p>
          <a:p>
            <a:r>
              <a:rPr lang="en-US" sz="2000" dirty="0"/>
              <a:t>Ships a customized variant of the </a:t>
            </a:r>
            <a:r>
              <a:rPr lang="en-US" sz="2000" dirty="0">
                <a:hlinkClick r:id="rId13"/>
              </a:rPr>
              <a:t>HAL Browser</a:t>
            </a:r>
            <a:r>
              <a:rPr lang="en-US" sz="2000" dirty="0"/>
              <a:t> to leverage the exposed metadata.</a:t>
            </a:r>
          </a:p>
          <a:p>
            <a:r>
              <a:rPr lang="en-US" sz="2000" dirty="0"/>
              <a:t>Currently supports JPA, </a:t>
            </a:r>
            <a:r>
              <a:rPr lang="en-US" sz="2000" dirty="0" err="1"/>
              <a:t>MongoDB</a:t>
            </a:r>
            <a:r>
              <a:rPr lang="en-US" sz="2000" dirty="0"/>
              <a:t>, Neo4j, </a:t>
            </a:r>
            <a:r>
              <a:rPr lang="en-US" sz="2000" dirty="0" err="1"/>
              <a:t>Solr</a:t>
            </a:r>
            <a:r>
              <a:rPr lang="en-US" sz="2000" dirty="0"/>
              <a:t>, Cassandra, </a:t>
            </a:r>
            <a:r>
              <a:rPr lang="en-US" sz="2000" dirty="0" err="1"/>
              <a:t>Gemfire</a:t>
            </a:r>
            <a:r>
              <a:rPr lang="en-US" sz="2000" dirty="0"/>
              <a:t>.</a:t>
            </a:r>
          </a:p>
          <a:p>
            <a:r>
              <a:rPr lang="en-US" sz="2000" dirty="0"/>
              <a:t>Allows </a:t>
            </a:r>
            <a:r>
              <a:rPr lang="en-US" sz="2000" dirty="0">
                <a:hlinkClick r:id="rId14"/>
              </a:rPr>
              <a:t>advanced customizations</a:t>
            </a:r>
            <a:r>
              <a:rPr lang="en-US" sz="2000" dirty="0"/>
              <a:t> of the default resources exposed.</a:t>
            </a:r>
          </a:p>
          <a:p>
            <a:pPr eaLnBrk="1" fontAlgn="t" hangingPunct="1"/>
            <a:endParaRPr lang="it-IT" dirty="0"/>
          </a:p>
        </p:txBody>
      </p:sp>
    </p:spTree>
    <p:extLst>
      <p:ext uri="{BB962C8B-B14F-4D97-AF65-F5344CB8AC3E}">
        <p14:creationId xmlns:p14="http://schemas.microsoft.com/office/powerpoint/2010/main" val="267188388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pPr marL="0" indent="0">
              <a:buNone/>
            </a:pPr>
            <a:r>
              <a:rPr lang="it-IT" sz="2800" dirty="0" smtClean="0"/>
              <a:t>The </a:t>
            </a:r>
            <a:r>
              <a:rPr lang="it-IT" sz="2800" dirty="0"/>
              <a:t>Spring Data </a:t>
            </a:r>
            <a:r>
              <a:rPr lang="it-IT" sz="2800" dirty="0" err="1"/>
              <a:t>MongoDB</a:t>
            </a:r>
            <a:r>
              <a:rPr lang="it-IT" sz="2800" dirty="0"/>
              <a:t> </a:t>
            </a:r>
            <a:r>
              <a:rPr lang="it-IT" sz="2800" dirty="0" err="1"/>
              <a:t>project</a:t>
            </a:r>
            <a:r>
              <a:rPr lang="it-IT" sz="2800" dirty="0"/>
              <a:t> </a:t>
            </a:r>
            <a:r>
              <a:rPr lang="it-IT" sz="2800" dirty="0" err="1"/>
              <a:t>provides</a:t>
            </a:r>
            <a:r>
              <a:rPr lang="it-IT" sz="2800" dirty="0"/>
              <a:t> </a:t>
            </a:r>
            <a:r>
              <a:rPr lang="it-IT" sz="2800" dirty="0" err="1"/>
              <a:t>integration</a:t>
            </a:r>
            <a:r>
              <a:rPr lang="it-IT" sz="2800" dirty="0"/>
              <a:t> with the </a:t>
            </a:r>
            <a:r>
              <a:rPr lang="it-IT" sz="2800" dirty="0" err="1"/>
              <a:t>MongoDB</a:t>
            </a:r>
            <a:r>
              <a:rPr lang="it-IT" sz="2800" dirty="0"/>
              <a:t> </a:t>
            </a:r>
            <a:r>
              <a:rPr lang="it-IT" sz="2800" dirty="0" err="1"/>
              <a:t>document</a:t>
            </a:r>
            <a:r>
              <a:rPr lang="it-IT" sz="2800" dirty="0"/>
              <a:t> database. </a:t>
            </a:r>
            <a:endParaRPr lang="it-IT" sz="2800" dirty="0" smtClean="0"/>
          </a:p>
          <a:p>
            <a:pPr marL="0" indent="0">
              <a:buNone/>
            </a:pPr>
            <a:r>
              <a:rPr lang="it-IT" sz="2800" dirty="0" err="1"/>
              <a:t>Key</a:t>
            </a:r>
            <a:r>
              <a:rPr lang="it-IT" sz="2800" dirty="0"/>
              <a:t> </a:t>
            </a:r>
            <a:r>
              <a:rPr lang="it-IT" sz="2800" dirty="0" err="1"/>
              <a:t>functional</a:t>
            </a:r>
            <a:r>
              <a:rPr lang="it-IT" sz="2800" dirty="0"/>
              <a:t> </a:t>
            </a:r>
            <a:r>
              <a:rPr lang="it-IT" sz="2800" dirty="0" err="1"/>
              <a:t>areas</a:t>
            </a:r>
            <a:r>
              <a:rPr lang="it-IT" sz="2800" dirty="0"/>
              <a:t>  are a </a:t>
            </a:r>
          </a:p>
          <a:p>
            <a:pPr marL="0" indent="0">
              <a:buNone/>
            </a:pPr>
            <a:r>
              <a:rPr lang="it-IT" sz="2800" dirty="0"/>
              <a:t>	POJO </a:t>
            </a:r>
            <a:r>
              <a:rPr lang="it-IT" sz="2800" dirty="0" err="1"/>
              <a:t>centric</a:t>
            </a:r>
            <a:r>
              <a:rPr lang="it-IT" sz="2800" dirty="0"/>
              <a:t> model for </a:t>
            </a:r>
            <a:r>
              <a:rPr lang="it-IT" sz="2800" dirty="0" err="1"/>
              <a:t>interacting</a:t>
            </a:r>
            <a:r>
              <a:rPr lang="it-IT" sz="2800" dirty="0"/>
              <a:t> with a </a:t>
            </a:r>
            <a:r>
              <a:rPr lang="it-IT" sz="2800" dirty="0" err="1"/>
              <a:t>MongoDB</a:t>
            </a:r>
            <a:r>
              <a:rPr lang="it-IT" sz="2800" dirty="0"/>
              <a:t> </a:t>
            </a:r>
            <a:r>
              <a:rPr lang="it-IT" sz="2800" dirty="0" err="1"/>
              <a:t>DBCollection</a:t>
            </a:r>
            <a:r>
              <a:rPr lang="it-IT" sz="2800" dirty="0"/>
              <a:t> and </a:t>
            </a:r>
          </a:p>
          <a:p>
            <a:pPr marL="0" indent="0">
              <a:buNone/>
            </a:pPr>
            <a:r>
              <a:rPr lang="it-IT" sz="2800" dirty="0"/>
              <a:t>	</a:t>
            </a:r>
            <a:r>
              <a:rPr lang="it-IT" sz="2800" dirty="0" err="1"/>
              <a:t>easily</a:t>
            </a:r>
            <a:r>
              <a:rPr lang="it-IT" sz="2800" dirty="0"/>
              <a:t> </a:t>
            </a:r>
            <a:r>
              <a:rPr lang="it-IT" sz="2800" dirty="0" err="1"/>
              <a:t>writing</a:t>
            </a:r>
            <a:r>
              <a:rPr lang="it-IT" sz="2800" dirty="0"/>
              <a:t> a </a:t>
            </a:r>
            <a:r>
              <a:rPr lang="it-IT" sz="2800" dirty="0" err="1"/>
              <a:t>Repository</a:t>
            </a:r>
            <a:r>
              <a:rPr lang="it-IT" sz="2800" dirty="0"/>
              <a:t> style data </a:t>
            </a:r>
            <a:r>
              <a:rPr lang="it-IT" sz="2800" dirty="0" err="1"/>
              <a:t>access</a:t>
            </a:r>
            <a:r>
              <a:rPr lang="it-IT" sz="2800" dirty="0"/>
              <a:t> </a:t>
            </a:r>
            <a:r>
              <a:rPr lang="it-IT" sz="2800" dirty="0" err="1"/>
              <a:t>layer</a:t>
            </a:r>
            <a:r>
              <a:rPr lang="it-IT" sz="2800" dirty="0"/>
              <a:t>.</a:t>
            </a:r>
          </a:p>
          <a:p>
            <a:r>
              <a:rPr lang="it-IT" sz="2800" dirty="0" err="1" smtClean="0"/>
              <a:t>Features</a:t>
            </a:r>
            <a:endParaRPr lang="it-IT" sz="2800" dirty="0" smtClean="0"/>
          </a:p>
          <a:p>
            <a:endParaRPr lang="it-IT" sz="2800" dirty="0"/>
          </a:p>
          <a:p>
            <a:endParaRPr lang="it-IT" sz="28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en-US" dirty="0" smtClean="0"/>
              <a:t>Spring </a:t>
            </a:r>
            <a:r>
              <a:rPr lang="en-US" dirty="0"/>
              <a:t>Cloud </a:t>
            </a:r>
            <a:r>
              <a:rPr lang="en-US" dirty="0" err="1"/>
              <a:t>Config</a:t>
            </a:r>
            <a:r>
              <a:rPr lang="en-US" dirty="0"/>
              <a:t> </a:t>
            </a:r>
            <a:endParaRPr lang="en-US" dirty="0" smtClean="0"/>
          </a:p>
          <a:p>
            <a:r>
              <a:rPr lang="en-US" dirty="0" smtClean="0"/>
              <a:t>provides </a:t>
            </a:r>
            <a:r>
              <a:rPr lang="en-US" dirty="0"/>
              <a:t>server and client-side support for externalized configuration in a distributed system. With the </a:t>
            </a:r>
            <a:r>
              <a:rPr lang="en-US" dirty="0" err="1"/>
              <a:t>Config</a:t>
            </a:r>
            <a:r>
              <a:rPr lang="en-US" dirty="0"/>
              <a:t> Server you have a central place to manage external properties for applications across all environments. </a:t>
            </a:r>
            <a:endParaRPr lang="en-US" dirty="0" smtClean="0"/>
          </a:p>
          <a:p>
            <a:r>
              <a:rPr lang="en-US" dirty="0" smtClean="0"/>
              <a:t>The </a:t>
            </a:r>
            <a:r>
              <a:rPr lang="en-US" dirty="0"/>
              <a:t>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t>
            </a:r>
            <a:endParaRPr lang="en-US" dirty="0" smtClean="0"/>
          </a:p>
          <a:p>
            <a:r>
              <a:rPr lang="en-US" dirty="0" smtClean="0"/>
              <a:t>As </a:t>
            </a:r>
            <a:r>
              <a:rPr lang="en-US" dirty="0"/>
              <a:t>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a:t>
            </a:r>
            <a:endParaRPr lang="en-US" dirty="0" smtClean="0"/>
          </a:p>
          <a:p>
            <a:r>
              <a:rPr lang="en-US" dirty="0" smtClean="0"/>
              <a:t>The </a:t>
            </a:r>
            <a:r>
              <a:rPr lang="en-US" dirty="0"/>
              <a:t>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a:t>
            </a:r>
            <a:r>
              <a:rPr lang="en-US" strike="sngStrike" dirty="0"/>
              <a:t>. It is easy to add alternative implementations and plug them in with Spring configuration.</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CLOUD</a:t>
            </a:r>
          </a:p>
          <a:p>
            <a:pPr marL="0" indent="0" eaLnBrk="1" fontAlgn="t" hangingPunct="1">
              <a:buNone/>
            </a:pPr>
            <a:r>
              <a:rPr lang="en-US" dirty="0"/>
              <a:t>Spring cloud  build on top of spring boot to support development of </a:t>
            </a:r>
            <a:r>
              <a:rPr lang="en-US" dirty="0" err="1"/>
              <a:t>microservices</a:t>
            </a:r>
            <a:r>
              <a:rPr lang="en-US" dirty="0"/>
              <a:t> </a:t>
            </a:r>
          </a:p>
          <a:p>
            <a:pPr marL="0" indent="0" eaLnBrk="1" fontAlgn="t" hangingPunct="1">
              <a:buNone/>
            </a:pPr>
            <a:r>
              <a:rPr lang="en-US" strike="sngStrike" dirty="0" smtClean="0"/>
              <a:t>Spring </a:t>
            </a:r>
            <a:r>
              <a:rPr lang="en-US" strike="sngStrike" dirty="0"/>
              <a:t>Cloud </a:t>
            </a:r>
            <a:endParaRPr lang="en-US" strike="sngStrike" dirty="0" smtClean="0"/>
          </a:p>
          <a:p>
            <a:pPr marL="742950" indent="-742950" eaLnBrk="1" fontAlgn="t" hangingPunct="1">
              <a:buFont typeface="+mj-lt"/>
              <a:buAutoNum type="arabicPeriod"/>
            </a:pPr>
            <a:r>
              <a:rPr lang="en-US" dirty="0" smtClean="0"/>
              <a:t>provides </a:t>
            </a:r>
            <a:r>
              <a:rPr lang="en-US" dirty="0"/>
              <a:t>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endParaRPr lang="en-US" dirty="0" smtClean="0"/>
          </a:p>
          <a:p>
            <a:pPr marL="742950" indent="-742950" eaLnBrk="1" fontAlgn="t" hangingPunct="1">
              <a:buFont typeface="+mj-lt"/>
              <a:buAutoNum type="arabicPeriod"/>
            </a:pPr>
            <a:r>
              <a:rPr lang="en-US" dirty="0" smtClean="0"/>
              <a:t>Coordination </a:t>
            </a:r>
            <a:r>
              <a:rPr lang="en-US" dirty="0"/>
              <a:t>of distributed systems leads to boiler plate patterns, and using Spring Cloud developers can quickly stand up services and applications that implement those patterns. </a:t>
            </a:r>
            <a:r>
              <a:rPr lang="en-US" u="sng" dirty="0"/>
              <a:t>They will work well in any distributed environment, including the developer's own laptop, bare metal data </a:t>
            </a:r>
            <a:r>
              <a:rPr lang="en-US" u="sng" dirty="0" err="1"/>
              <a:t>centres</a:t>
            </a:r>
            <a:r>
              <a:rPr lang="en-US" u="sng" dirty="0"/>
              <a:t>, and managed platforms such as Cloud Foundry</a:t>
            </a:r>
            <a:r>
              <a:rPr lang="en-US" u="sng" dirty="0" smtClean="0"/>
              <a:t>.</a:t>
            </a:r>
          </a:p>
          <a:p>
            <a:pPr marL="0" indent="0">
              <a:buNone/>
            </a:pPr>
            <a:r>
              <a:rPr lang="en-US" dirty="0"/>
              <a:t>Features</a:t>
            </a:r>
          </a:p>
          <a:p>
            <a:r>
              <a:rPr lang="en-US" sz="2800" strike="sngStrike" dirty="0"/>
              <a:t>Spring Cloud focuses on providing good out of box experience for typical use cases and extensibility mechanism to cover others.</a:t>
            </a:r>
          </a:p>
          <a:p>
            <a:r>
              <a:rPr lang="en-US" sz="2800" strike="sngStrike"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strike="sngStrike" dirty="0"/>
              <a:t>Global locks</a:t>
            </a:r>
          </a:p>
          <a:p>
            <a:r>
              <a:rPr lang="en-US" sz="2800" strike="sngStrike"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NETFLIX EUREKA</a:t>
            </a:r>
          </a:p>
          <a:p>
            <a:pPr marL="0" indent="0" eaLnBrk="1" fontAlgn="t" hangingPunct="1">
              <a:buNone/>
            </a:pPr>
            <a:r>
              <a:rPr lang="en-US" sz="3600" dirty="0"/>
              <a:t>Eureka is a REST (Representational State Transfer) based service </a:t>
            </a:r>
            <a:r>
              <a:rPr lang="en-US" sz="3600" dirty="0" smtClean="0"/>
              <a:t>used </a:t>
            </a:r>
            <a:r>
              <a:rPr lang="en-US" sz="3600" strike="sngStrike" dirty="0"/>
              <a:t>in </a:t>
            </a:r>
            <a:r>
              <a:rPr lang="en-US" sz="3600" strike="sngStrike" dirty="0" smtClean="0"/>
              <a:t>the AWS  </a:t>
            </a:r>
            <a:r>
              <a:rPr lang="en-US" sz="3600" dirty="0" smtClean="0"/>
              <a:t>in cloud </a:t>
            </a:r>
            <a:r>
              <a:rPr lang="en-US" sz="3600" dirty="0" err="1" smtClean="0"/>
              <a:t>env</a:t>
            </a:r>
            <a:r>
              <a:rPr lang="en-US" sz="3600" dirty="0" smtClean="0"/>
              <a:t> for </a:t>
            </a:r>
            <a:r>
              <a:rPr lang="en-US" sz="3600" dirty="0"/>
              <a:t>locating services for the purpose of load balancing and failover of middle-tier servers. </a:t>
            </a:r>
            <a:endParaRPr lang="en-US" sz="3600" dirty="0" smtClean="0"/>
          </a:p>
          <a:p>
            <a:pPr marL="0" indent="0" eaLnBrk="1" fontAlgn="t" hangingPunct="1">
              <a:buNone/>
            </a:pPr>
            <a:r>
              <a:rPr lang="en-US" sz="3600" dirty="0" smtClean="0"/>
              <a:t>We </a:t>
            </a:r>
            <a:r>
              <a:rPr lang="en-US" sz="3600" dirty="0"/>
              <a:t>call this service, the </a:t>
            </a:r>
            <a:r>
              <a:rPr lang="en-US" sz="3600" b="1" dirty="0"/>
              <a:t>Eureka Server</a:t>
            </a:r>
            <a:r>
              <a:rPr lang="en-US" sz="3600" dirty="0"/>
              <a:t>. </a:t>
            </a:r>
            <a:endParaRPr lang="en-US" sz="3600" dirty="0" smtClean="0"/>
          </a:p>
          <a:p>
            <a:pPr marL="0" indent="0" eaLnBrk="1" fontAlgn="t" hangingPunct="1">
              <a:buNone/>
            </a:pPr>
            <a:r>
              <a:rPr lang="en-US" sz="3600" dirty="0" smtClean="0"/>
              <a:t>Eureka </a:t>
            </a:r>
            <a:r>
              <a:rPr lang="en-US" sz="3600" dirty="0"/>
              <a:t>also comes with a Java-based client component</a:t>
            </a:r>
            <a:r>
              <a:rPr lang="en-US" sz="3600" dirty="0" smtClean="0"/>
              <a:t>, </a:t>
            </a:r>
            <a:r>
              <a:rPr lang="en-US" sz="3600" dirty="0" err="1" smtClean="0"/>
              <a:t>the</a:t>
            </a:r>
            <a:r>
              <a:rPr lang="en-US" sz="3600" b="1" dirty="0" err="1" smtClean="0"/>
              <a:t>Eureka</a:t>
            </a:r>
            <a:r>
              <a:rPr lang="en-US" sz="3600" b="1" dirty="0" smtClean="0"/>
              <a:t> </a:t>
            </a:r>
            <a:r>
              <a:rPr lang="en-US" sz="3600" b="1" dirty="0"/>
              <a:t>Client</a:t>
            </a:r>
            <a:r>
              <a:rPr lang="en-US" sz="3600" dirty="0"/>
              <a:t>, which makes interactions with the service much easier. The client also has a built-in load balancer that does basic round-robin load balancing. </a:t>
            </a:r>
            <a:endParaRPr lang="en-US" sz="3600" dirty="0" smtClean="0"/>
          </a:p>
          <a:p>
            <a:pPr marL="0" indent="0" eaLnBrk="1" fontAlgn="t" hangingPunct="1">
              <a:buNone/>
            </a:pPr>
            <a:r>
              <a:rPr lang="en-US" sz="3600" dirty="0" smtClean="0"/>
              <a:t>At </a:t>
            </a:r>
            <a:r>
              <a:rPr lang="en-US" sz="3600" dirty="0"/>
              <a:t>Netflix, a much more sophisticated load balancer wraps Eureka to provide weighted load balancing based on several factors like traffic, resource usage, error conditions </a:t>
            </a:r>
            <a:r>
              <a:rPr lang="en-US" sz="3600" dirty="0" err="1"/>
              <a:t>etc</a:t>
            </a:r>
            <a:r>
              <a:rPr lang="en-US" sz="3600" dirty="0"/>
              <a:t> to provide superior resiliency</a:t>
            </a:r>
            <a:r>
              <a:rPr lang="en-US" sz="3600" dirty="0" smtClean="0"/>
              <a:t>.</a:t>
            </a:r>
          </a:p>
          <a:p>
            <a:r>
              <a:rPr lang="en-US" sz="3600" strike="sngStrike" dirty="0"/>
              <a:t>The architecture above depicts how Eureka is deployed at Netflix and this is how you would typically run it. There is </a:t>
            </a:r>
            <a:r>
              <a:rPr lang="en-US" sz="3600" b="1" strike="sngStrike" dirty="0"/>
              <a:t>one</a:t>
            </a:r>
            <a:r>
              <a:rPr lang="en-US" sz="3600" strike="sngStrike" dirty="0"/>
              <a:t> eureka cluster per </a:t>
            </a:r>
            <a:r>
              <a:rPr lang="en-US" sz="3600" b="1" strike="sngStrike" dirty="0"/>
              <a:t>region</a:t>
            </a:r>
            <a:r>
              <a:rPr lang="en-US" sz="3600" strike="sngStrike" dirty="0"/>
              <a:t> which knows only about instances in its region. There is at the least </a:t>
            </a:r>
            <a:r>
              <a:rPr lang="en-US" sz="3600" b="1" strike="sngStrike" dirty="0"/>
              <a:t>one</a:t>
            </a:r>
            <a:r>
              <a:rPr lang="en-US" sz="3600" strike="sngStrike" dirty="0"/>
              <a:t> eureka server per </a:t>
            </a:r>
            <a:r>
              <a:rPr lang="en-US" sz="3600" b="1" strike="sngStrike" dirty="0"/>
              <a:t>zone</a:t>
            </a:r>
            <a:r>
              <a:rPr lang="en-US" sz="3600" strike="sngStrike" dirty="0"/>
              <a:t> to handle zone failures.</a:t>
            </a:r>
          </a:p>
          <a:p>
            <a:r>
              <a:rPr lang="en-US" sz="3600" dirty="0"/>
              <a:t>Services </a:t>
            </a:r>
            <a:r>
              <a:rPr lang="en-US" sz="3600" b="1" dirty="0"/>
              <a:t>register</a:t>
            </a:r>
            <a:r>
              <a:rPr lang="en-US" sz="3600" dirty="0"/>
              <a:t> with Eureka and then send </a:t>
            </a:r>
            <a:r>
              <a:rPr lang="en-US" sz="3600" b="1" dirty="0"/>
              <a:t>heartbeats</a:t>
            </a:r>
            <a:r>
              <a:rPr lang="en-US" sz="3600" dirty="0"/>
              <a:t> to renew their leases every 30 seconds. If the client cannot renew the lease for a few times, it is taken out of the server registry in about 90 seconds. </a:t>
            </a:r>
            <a:endParaRPr lang="en-US" sz="3600" dirty="0" smtClean="0"/>
          </a:p>
          <a:p>
            <a:r>
              <a:rPr lang="en-US" sz="3600" dirty="0" smtClean="0"/>
              <a:t>The </a:t>
            </a:r>
            <a:r>
              <a:rPr lang="en-US" sz="3600" dirty="0"/>
              <a:t>registration information and the renewals are replicated to all the eureka nodes in the cluster. </a:t>
            </a:r>
            <a:endParaRPr lang="en-US" sz="3600" dirty="0" smtClean="0"/>
          </a:p>
          <a:p>
            <a:r>
              <a:rPr lang="en-US" sz="3600" dirty="0" smtClean="0"/>
              <a:t>The </a:t>
            </a:r>
            <a:r>
              <a:rPr lang="en-US" sz="3600" dirty="0"/>
              <a:t>clients </a:t>
            </a:r>
            <a:r>
              <a:rPr lang="en-US" sz="3600" dirty="0" smtClean="0"/>
              <a:t>(from </a:t>
            </a:r>
            <a:r>
              <a:rPr lang="en-US" sz="3600" dirty="0"/>
              <a:t>any </a:t>
            </a:r>
            <a:r>
              <a:rPr lang="en-US" sz="3600" dirty="0" smtClean="0"/>
              <a:t>zone) </a:t>
            </a:r>
            <a:r>
              <a:rPr lang="en-US" sz="3600" dirty="0"/>
              <a:t>can look up the </a:t>
            </a:r>
            <a:r>
              <a:rPr lang="en-US" sz="3600" b="1" dirty="0"/>
              <a:t>registry</a:t>
            </a:r>
            <a:r>
              <a:rPr lang="en-US" sz="3600" dirty="0"/>
              <a:t> information (happens every 30 seconds) to locate their services (which could be in any zone) and make remote calls</a:t>
            </a:r>
            <a:r>
              <a:rPr lang="en-US" sz="3600" dirty="0" smtClean="0"/>
              <a:t>.</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smtClean="0"/>
              <a:t>Yaml</a:t>
            </a:r>
            <a:r>
              <a:rPr lang="it-IT" dirty="0" smtClean="0"/>
              <a:t> file</a:t>
            </a:r>
          </a:p>
          <a:p>
            <a:pPr lvl="2"/>
            <a:r>
              <a:rPr lang="it-IT" dirty="0" smtClean="0"/>
              <a:t>[show the </a:t>
            </a:r>
            <a:r>
              <a:rPr lang="it-IT" dirty="0" err="1" smtClean="0"/>
              <a:t>differences</a:t>
            </a:r>
            <a:r>
              <a:rPr lang="it-IT" dirty="0" smtClean="0"/>
              <a:t>]</a:t>
            </a:r>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144" y="4799590"/>
            <a:ext cx="15875718" cy="965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450" y="5791219"/>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8148" y="6866795"/>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err="1" smtClean="0"/>
              <a:t>Binding</a:t>
            </a:r>
            <a:r>
              <a:rPr lang="it-IT" dirty="0" smtClean="0"/>
              <a:t> to data Services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a:t>
            </a:r>
            <a:r>
              <a:rPr lang="en-US" sz="2800" dirty="0" smtClean="0"/>
              <a:t>way </a:t>
            </a:r>
            <a:r>
              <a:rPr lang="en-US" sz="2800" dirty="0"/>
              <a:t>to containerize applications </a:t>
            </a:r>
            <a:r>
              <a:rPr lang="en-US" sz="2800" strike="sngStrike" dirty="0"/>
              <a:t>that is becomingly increasingly popular</a:t>
            </a:r>
            <a:r>
              <a:rPr lang="en-US" sz="2800" dirty="0"/>
              <a:t>. </a:t>
            </a:r>
            <a:endParaRPr lang="en-US" sz="2800" dirty="0" smtClean="0"/>
          </a:p>
          <a:p>
            <a:pPr marL="0" indent="0">
              <a:buNone/>
            </a:pPr>
            <a:r>
              <a:rPr lang="en-US" sz="2800" dirty="0" smtClean="0"/>
              <a:t>It </a:t>
            </a:r>
            <a:r>
              <a:rPr lang="en-US" sz="2800" dirty="0"/>
              <a:t>allows </a:t>
            </a:r>
            <a:r>
              <a:rPr lang="en-US" sz="2800" dirty="0" smtClean="0"/>
              <a:t>to package a </a:t>
            </a:r>
            <a:r>
              <a:rPr lang="en-US" sz="2800" dirty="0" err="1" smtClean="0"/>
              <a:t>microservice</a:t>
            </a:r>
            <a:r>
              <a:rPr lang="en-US" sz="2800" dirty="0" smtClean="0"/>
              <a:t> </a:t>
            </a:r>
            <a:r>
              <a:rPr lang="en-US" sz="2800" dirty="0"/>
              <a:t>in a standardized portable format </a:t>
            </a:r>
            <a:r>
              <a:rPr lang="en-US" sz="2800" strike="sngStrike" dirty="0"/>
              <a:t>that’s</a:t>
            </a:r>
            <a:r>
              <a:rPr lang="en-US" sz="2800" dirty="0"/>
              <a:t> independent of the technology used to</a:t>
            </a:r>
          </a:p>
          <a:p>
            <a:pPr marL="0" indent="0">
              <a:buNone/>
            </a:pPr>
            <a:r>
              <a:rPr lang="en-US" sz="2800" dirty="0"/>
              <a:t>implement the service. </a:t>
            </a:r>
            <a:r>
              <a:rPr lang="en-US" sz="2800" strike="sngStrike" dirty="0"/>
              <a:t>At runtime it provides a high degree of isolation between different services</a:t>
            </a:r>
            <a:r>
              <a:rPr lang="en-US" sz="2800" dirty="0"/>
              <a:t>. However,</a:t>
            </a:r>
          </a:p>
          <a:p>
            <a:pPr marL="0" indent="0">
              <a:buNone/>
            </a:pPr>
            <a:r>
              <a:rPr lang="en-US" sz="2800" dirty="0"/>
              <a:t>unlike virtual </a:t>
            </a:r>
            <a:r>
              <a:rPr lang="en-US" sz="2800" dirty="0" smtClean="0"/>
              <a:t>machines, </a:t>
            </a:r>
            <a:r>
              <a:rPr lang="en-US" sz="2800" dirty="0" err="1" smtClean="0"/>
              <a:t>Docker</a:t>
            </a:r>
            <a:r>
              <a:rPr lang="en-US" sz="2800" dirty="0" smtClean="0"/>
              <a:t> </a:t>
            </a:r>
            <a:r>
              <a:rPr lang="en-US" sz="2800" dirty="0"/>
              <a:t>containers are extremely lightweight and as a result can be built and started</a:t>
            </a:r>
          </a:p>
          <a:p>
            <a:pPr marL="0" indent="0">
              <a:buNone/>
            </a:pPr>
            <a:r>
              <a:rPr lang="en-US" sz="2800" dirty="0"/>
              <a:t>extremely quickly. </a:t>
            </a:r>
            <a:endParaRPr lang="en-US" sz="2800" dirty="0" smtClean="0"/>
          </a:p>
          <a:p>
            <a:pPr marL="0" indent="0">
              <a:buNone/>
            </a:pPr>
            <a:r>
              <a:rPr lang="en-US" sz="2800" dirty="0" smtClean="0"/>
              <a:t>A </a:t>
            </a:r>
            <a:r>
              <a:rPr lang="en-US" sz="2800" dirty="0"/>
              <a:t>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r>
              <a:rPr lang="en-US" sz="2800" dirty="0" err="1" smtClean="0"/>
              <a:t>Docker</a:t>
            </a:r>
            <a:r>
              <a:rPr lang="en-US" sz="2800" dirty="0" smtClean="0"/>
              <a:t> </a:t>
            </a:r>
            <a:r>
              <a:rPr lang="en-US" sz="2800" dirty="0"/>
              <a:t>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a:t>
            </a:r>
            <a:endParaRPr lang="en-US" sz="2800" dirty="0" smtClean="0"/>
          </a:p>
          <a:p>
            <a:pPr marL="0" indent="0">
              <a:buNone/>
            </a:pPr>
            <a:r>
              <a:rPr lang="en-US" sz="2800" dirty="0" smtClean="0"/>
              <a:t>Some </a:t>
            </a:r>
            <a:r>
              <a:rPr lang="en-US" sz="2800" dirty="0"/>
              <a:t>clouds also have </a:t>
            </a:r>
            <a:r>
              <a:rPr lang="en-US" sz="2800" dirty="0" smtClean="0"/>
              <a:t>added extra </a:t>
            </a:r>
            <a:r>
              <a:rPr lang="en-US" sz="2800" dirty="0"/>
              <a:t>support for </a:t>
            </a:r>
            <a:r>
              <a:rPr lang="en-US" sz="2800" dirty="0" err="1"/>
              <a:t>Docker</a:t>
            </a:r>
            <a:r>
              <a:rPr lang="en-US" sz="2800" strike="sngStrike" dirty="0"/>
              <a:t>. For example, not only can you run </a:t>
            </a:r>
            <a:r>
              <a:rPr lang="en-US" sz="2800" strike="sngStrike" dirty="0" err="1"/>
              <a:t>Docker</a:t>
            </a:r>
            <a:r>
              <a:rPr lang="en-US" sz="2800" strike="sngStrike" dirty="0"/>
              <a:t> inside your EC2 instances but you can also</a:t>
            </a:r>
          </a:p>
          <a:p>
            <a:pPr marL="0" indent="0">
              <a:buNone/>
            </a:pPr>
            <a:r>
              <a:rPr lang="en-US" sz="2800" strike="sngStrike" dirty="0"/>
              <a:t>use Elastic Beanstalk to run </a:t>
            </a:r>
            <a:r>
              <a:rPr lang="en-US" sz="2800" strike="sngStrike" dirty="0" err="1"/>
              <a:t>Docker</a:t>
            </a:r>
            <a:r>
              <a:rPr lang="en-US" sz="2800" strike="sngStrike" dirty="0"/>
              <a:t> containers. Amazon also recently announced the Amazon EC2 Container</a:t>
            </a:r>
          </a:p>
          <a:p>
            <a:pPr marL="0" indent="0">
              <a:buNone/>
            </a:pPr>
            <a:r>
              <a:rPr lang="en-US" sz="2800" strike="sngStrike" dirty="0"/>
              <a:t>Service, which is a hosted </a:t>
            </a:r>
            <a:r>
              <a:rPr lang="en-US" sz="2800" strike="sngStrike" dirty="0" err="1"/>
              <a:t>Docker</a:t>
            </a:r>
            <a:r>
              <a:rPr lang="en-US" sz="2800" strike="sngStrike" dirty="0"/>
              <a:t> container management service. Google Cloud also has support for </a:t>
            </a:r>
            <a:r>
              <a:rPr lang="en-US" sz="2800" strike="sngStrike" dirty="0" err="1"/>
              <a:t>Docker</a:t>
            </a:r>
            <a:r>
              <a:rPr lang="en-US" sz="2800" strike="sngStrike" dirty="0"/>
              <a:t>.</a:t>
            </a:r>
          </a:p>
          <a:p>
            <a:pPr marL="0" indent="0">
              <a:buNone/>
            </a:pPr>
            <a:r>
              <a:rPr lang="en-US" sz="2800" dirty="0" smtClean="0"/>
              <a:t>The </a:t>
            </a:r>
            <a:r>
              <a:rPr lang="en-US" sz="2800" dirty="0"/>
              <a:t>two main </a:t>
            </a:r>
            <a:r>
              <a:rPr lang="en-US" sz="2800" dirty="0" err="1"/>
              <a:t>Docker</a:t>
            </a:r>
            <a:r>
              <a:rPr lang="en-US" sz="2800" dirty="0"/>
              <a:t> concepts are </a:t>
            </a:r>
            <a:endParaRPr lang="en-US" sz="2800" dirty="0" smtClean="0"/>
          </a:p>
          <a:p>
            <a:pPr marL="0" indent="0">
              <a:buNone/>
            </a:pPr>
            <a:r>
              <a:rPr lang="en-US" sz="2800" dirty="0"/>
              <a:t>	</a:t>
            </a:r>
            <a:r>
              <a:rPr lang="en-US" sz="2800" b="1" dirty="0" smtClean="0"/>
              <a:t>image</a:t>
            </a:r>
            <a:r>
              <a:rPr lang="en-US" sz="2800" dirty="0"/>
              <a:t>, which is a portable application packaging </a:t>
            </a:r>
            <a:r>
              <a:rPr lang="en-US" sz="2800" dirty="0" smtClean="0"/>
              <a:t>format,</a:t>
            </a:r>
          </a:p>
          <a:p>
            <a:pPr marL="0" indent="0">
              <a:buNone/>
            </a:pPr>
            <a:r>
              <a:rPr lang="en-US" sz="2800" dirty="0"/>
              <a:t>	</a:t>
            </a:r>
            <a:r>
              <a:rPr lang="en-US" sz="2800" dirty="0" smtClean="0"/>
              <a:t>and </a:t>
            </a:r>
            <a:r>
              <a:rPr lang="en-US" sz="2800" b="1" dirty="0" smtClean="0"/>
              <a:t>container, </a:t>
            </a:r>
            <a:r>
              <a:rPr lang="en-US" sz="2800" dirty="0" smtClean="0"/>
              <a:t>which </a:t>
            </a:r>
            <a:r>
              <a:rPr lang="en-US" sz="2800" dirty="0"/>
              <a:t>is a running image and consists of one or more sandboxed processes</a:t>
            </a:r>
            <a:r>
              <a:rPr lang="en-US" sz="2800" strike="sngStrike" dirty="0"/>
              <a:t>.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a:t>
            </a:r>
            <a:r>
              <a:rPr lang="en-US" sz="2400" strike="sngStrike" dirty="0"/>
              <a:t>. It’s analogous to </a:t>
            </a:r>
            <a:r>
              <a:rPr lang="en-US" sz="2400" strike="sngStrike" dirty="0" smtClean="0"/>
              <a:t>an AWS </a:t>
            </a:r>
            <a:r>
              <a:rPr lang="en-US" sz="2400" strike="sngStrike" dirty="0"/>
              <a:t>EC2 AMI</a:t>
            </a:r>
            <a:r>
              <a:rPr lang="en-US" sz="2400" dirty="0" smtClean="0"/>
              <a:t>.</a:t>
            </a:r>
          </a:p>
          <a:p>
            <a:pPr marL="0" indent="0" algn="just">
              <a:buNone/>
            </a:pPr>
            <a:r>
              <a:rPr lang="en-US" sz="2400" dirty="0" smtClean="0"/>
              <a:t>An </a:t>
            </a:r>
            <a:r>
              <a:rPr lang="en-US" sz="2400" dirty="0"/>
              <a:t>image is self-contained and will run on any </a:t>
            </a:r>
            <a:r>
              <a:rPr lang="en-US" sz="2400" dirty="0" err="1"/>
              <a:t>Docker</a:t>
            </a:r>
            <a:r>
              <a:rPr lang="en-US" sz="2400" dirty="0"/>
              <a:t> installation. </a:t>
            </a:r>
            <a:endParaRPr lang="en-US" sz="2400" dirty="0" smtClean="0"/>
          </a:p>
          <a:p>
            <a:pPr marL="0" indent="0" algn="just">
              <a:buNone/>
            </a:pPr>
            <a:r>
              <a:rPr lang="en-US" sz="2400" dirty="0" smtClean="0"/>
              <a:t>You </a:t>
            </a:r>
            <a:r>
              <a:rPr lang="en-US" sz="2400" dirty="0"/>
              <a:t>can create an </a:t>
            </a:r>
            <a:r>
              <a:rPr lang="en-US" sz="2400" dirty="0" smtClean="0"/>
              <a:t>image from </a:t>
            </a:r>
            <a:r>
              <a:rPr lang="en-US" sz="2400" dirty="0"/>
              <a:t>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a:t>
            </a:r>
            <a:endParaRPr lang="en-US" sz="2400" dirty="0" smtClean="0"/>
          </a:p>
          <a:p>
            <a:pPr marL="0" indent="0" algn="just">
              <a:buNone/>
            </a:pPr>
            <a:r>
              <a:rPr lang="en-US" sz="2400" dirty="0" smtClean="0"/>
              <a:t>For </a:t>
            </a:r>
            <a:r>
              <a:rPr lang="en-US" sz="2400" dirty="0"/>
              <a:t>example, to create an </a:t>
            </a:r>
            <a:r>
              <a:rPr lang="en-US" sz="2400" dirty="0" smtClean="0"/>
              <a:t>image containing </a:t>
            </a:r>
            <a:r>
              <a:rPr lang="en-US" sz="2400" dirty="0"/>
              <a:t>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strike="sngStrike" dirty="0"/>
              <a:t>In many ways, building a </a:t>
            </a:r>
            <a:r>
              <a:rPr lang="en-US" sz="2400" strike="sngStrike" dirty="0" err="1"/>
              <a:t>Docker</a:t>
            </a:r>
            <a:r>
              <a:rPr lang="en-US" sz="2400" strike="sngStrike" dirty="0"/>
              <a:t> image is similar to building an AMI. However, while an AMI is a blob of bits</a:t>
            </a:r>
            <a:r>
              <a:rPr lang="en-US" sz="2400" dirty="0"/>
              <a:t>,</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t>
            </a:r>
            <a:endParaRPr lang="en-US" sz="2400" dirty="0" smtClean="0"/>
          </a:p>
          <a:p>
            <a:pPr marL="0" indent="0" algn="just">
              <a:buNone/>
            </a:pPr>
            <a:r>
              <a:rPr lang="en-US" sz="2400" dirty="0" smtClean="0"/>
              <a:t>An </a:t>
            </a:r>
            <a:r>
              <a:rPr lang="en-US" sz="2400" dirty="0"/>
              <a:t>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a:t>
            </a:r>
            <a:endParaRPr lang="en-US" sz="2400" dirty="0" smtClean="0"/>
          </a:p>
          <a:p>
            <a:pPr marL="0" indent="0" algn="just">
              <a:buNone/>
            </a:pPr>
            <a:r>
              <a:rPr lang="en-US" sz="2400" dirty="0"/>
              <a:t>	</a:t>
            </a:r>
            <a:r>
              <a:rPr lang="en-US" sz="2400" dirty="0" smtClean="0"/>
              <a:t>First </a:t>
            </a:r>
            <a:r>
              <a:rPr lang="en-US" sz="2400" dirty="0"/>
              <a:t>it enables of sharing of layers between images, </a:t>
            </a:r>
            <a:r>
              <a:rPr lang="en-US" sz="2400" dirty="0" smtClean="0"/>
              <a:t>which means </a:t>
            </a:r>
            <a:r>
              <a:rPr lang="en-US" sz="2400" dirty="0"/>
              <a:t>that </a:t>
            </a:r>
            <a:r>
              <a:rPr lang="en-US" sz="2400" dirty="0" err="1"/>
              <a:t>Docker</a:t>
            </a:r>
            <a:r>
              <a:rPr lang="en-US" sz="2400" dirty="0"/>
              <a:t> does not need to move an entire image over the network. Only those layers that don’t </a:t>
            </a:r>
            <a:r>
              <a:rPr lang="en-US" sz="2400" dirty="0" smtClean="0"/>
              <a:t>exist on </a:t>
            </a:r>
            <a:r>
              <a:rPr lang="en-US" sz="2400" dirty="0"/>
              <a:t>the destination machine need to be copied, which usually results in a dramatic speedup</a:t>
            </a:r>
            <a:r>
              <a:rPr lang="en-US" sz="2400" dirty="0" smtClean="0"/>
              <a:t>.</a:t>
            </a:r>
          </a:p>
          <a:p>
            <a:pPr marL="0" indent="0" algn="just">
              <a:buNone/>
            </a:pPr>
            <a:r>
              <a:rPr lang="en-US" sz="2400" dirty="0"/>
              <a:t>	</a:t>
            </a:r>
            <a:r>
              <a:rPr lang="en-US" sz="2400" dirty="0" smtClean="0"/>
              <a:t> </a:t>
            </a:r>
            <a:r>
              <a:rPr lang="en-US" sz="2400" dirty="0"/>
              <a:t>Another </a:t>
            </a:r>
            <a:r>
              <a:rPr lang="en-US" sz="2400" dirty="0" smtClean="0"/>
              <a:t>important benefit </a:t>
            </a:r>
            <a:r>
              <a:rPr lang="en-US" sz="2400" dirty="0"/>
              <a:t>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a:t>
            </a:r>
            <a:r>
              <a:rPr lang="en-US" sz="2400" dirty="0" smtClean="0"/>
              <a:t>reuses the </a:t>
            </a:r>
            <a:r>
              <a:rPr lang="en-US" sz="2400" dirty="0"/>
              <a:t>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en-US" sz="3200" dirty="0"/>
              <a:t>A </a:t>
            </a:r>
            <a:r>
              <a:rPr lang="en-US" sz="3200" dirty="0" err="1"/>
              <a:t>Docker</a:t>
            </a:r>
            <a:r>
              <a:rPr lang="en-US" sz="3200" dirty="0"/>
              <a:t> container is a running image consisting of one or more sandboxed processes</a:t>
            </a:r>
            <a:r>
              <a:rPr lang="en-US" sz="3200" dirty="0" smtClean="0"/>
              <a:t>.</a:t>
            </a:r>
          </a:p>
          <a:p>
            <a:r>
              <a:rPr lang="en-US" sz="3200" dirty="0" err="1" smtClean="0"/>
              <a:t>Docker</a:t>
            </a:r>
            <a:r>
              <a:rPr lang="en-US" sz="3200" dirty="0" smtClean="0"/>
              <a:t> </a:t>
            </a:r>
            <a:r>
              <a:rPr lang="en-US" sz="3200" dirty="0"/>
              <a:t>isolates a container’s processes using a variety of mechanisms including relatively mature OS-level virtualization mechanisms such as control groups and namespaces. Each process group has its own root file-system. Process groups can be assigned resource limits, e.g. CPU and memory limits. In the same way that a hypervisor divides up the hardware amongst virtual machines, this mechanism divides up the OS between process groups. Each </a:t>
            </a:r>
            <a:r>
              <a:rPr lang="en-US" sz="3200" dirty="0" err="1"/>
              <a:t>Docker</a:t>
            </a:r>
            <a:r>
              <a:rPr lang="en-US" sz="3200" dirty="0"/>
              <a:t> container is a process group.</a:t>
            </a:r>
          </a:p>
          <a:p>
            <a:r>
              <a:rPr lang="en-US" sz="3200" dirty="0" err="1"/>
              <a:t>Docker</a:t>
            </a:r>
            <a:r>
              <a:rPr lang="en-US" sz="3200" dirty="0"/>
              <a:t> also isolates the networking portion of each container. When </a:t>
            </a:r>
            <a:r>
              <a:rPr lang="en-US" sz="3200" dirty="0" err="1"/>
              <a:t>Docker</a:t>
            </a:r>
            <a:r>
              <a:rPr lang="en-US" sz="3200" dirty="0"/>
              <a:t> is installed, it creates a virtual interface called docker0 on the host and sets up subnet. Each container is given it’s own virtual interface called eth0 (within the container’s namespace), which is assigned an available IP address from the </a:t>
            </a:r>
            <a:r>
              <a:rPr lang="en-US" sz="3200" dirty="0" err="1"/>
              <a:t>Docker</a:t>
            </a:r>
            <a:r>
              <a:rPr lang="en-US" sz="3200" dirty="0"/>
              <a:t> subnet. This means, for example, that a Spring Boot application running in a container listens on port 8080 of the virtual interface that’s specific to its container. Later on we will look how you can enable a service to be accessed from outside its container by setting up a port mapping that associates a host port with a container port.</a:t>
            </a:r>
          </a:p>
          <a:p>
            <a:r>
              <a:rPr lang="en-US" sz="3200" dirty="0"/>
              <a:t>It’s important to remember that even though an image contains an entire OS a </a:t>
            </a:r>
            <a:r>
              <a:rPr lang="en-US" sz="3200" b="1" dirty="0" err="1"/>
              <a:t>Docker</a:t>
            </a:r>
            <a:r>
              <a:rPr lang="en-US" sz="3200" b="1" dirty="0"/>
              <a:t> container often only consists of the application’s processes</a:t>
            </a:r>
            <a:r>
              <a:rPr lang="en-US" sz="3200" dirty="0"/>
              <a:t>. </a:t>
            </a:r>
            <a:r>
              <a:rPr lang="en-US" sz="3200" b="1" dirty="0"/>
              <a:t>You often don’t need to start any of the typical OS processes </a:t>
            </a:r>
            <a:r>
              <a:rPr lang="en-US" sz="3200" dirty="0"/>
              <a:t>such as </a:t>
            </a:r>
            <a:r>
              <a:rPr lang="en-US" sz="3200" dirty="0" err="1"/>
              <a:t>initd</a:t>
            </a:r>
            <a:r>
              <a:rPr lang="en-US" sz="3200" dirty="0"/>
              <a:t>. For example, a </a:t>
            </a:r>
            <a:r>
              <a:rPr lang="en-US" sz="3200" dirty="0" err="1"/>
              <a:t>Docker</a:t>
            </a:r>
            <a:r>
              <a:rPr lang="en-US" sz="3200" dirty="0"/>
              <a:t> </a:t>
            </a:r>
            <a:r>
              <a:rPr lang="en-US" sz="3200" b="1" dirty="0"/>
              <a:t>container that runs a Spring Boot application might only start Java. </a:t>
            </a:r>
            <a:r>
              <a:rPr lang="en-US" sz="3200" dirty="0"/>
              <a:t>As a result, a </a:t>
            </a:r>
            <a:r>
              <a:rPr lang="en-US" sz="3200" dirty="0" err="1"/>
              <a:t>Docker</a:t>
            </a:r>
            <a:r>
              <a:rPr lang="en-US" sz="3200" dirty="0"/>
              <a:t> container has a minimal runtime overhead and its startup time is the startup time of your application.</a:t>
            </a:r>
          </a:p>
          <a:p>
            <a:r>
              <a:rPr lang="en-US" sz="3200" strike="sngStrike" dirty="0"/>
              <a:t>Now that we have looked at basic </a:t>
            </a:r>
            <a:r>
              <a:rPr lang="en-US" sz="3200" strike="sngStrike" dirty="0" err="1"/>
              <a:t>Docker</a:t>
            </a:r>
            <a:r>
              <a:rPr lang="en-US" sz="3200" strike="sngStrike" dirty="0"/>
              <a:t> concepts let’s look at using </a:t>
            </a:r>
            <a:r>
              <a:rPr lang="en-US" sz="3200" strike="sngStrike" dirty="0" err="1"/>
              <a:t>Docker</a:t>
            </a:r>
            <a:r>
              <a:rPr lang="en-US" sz="3200" strike="sngStrike" dirty="0"/>
              <a:t> to package Spring Boot applications.</a:t>
            </a:r>
            <a:endParaRPr lang="it-IT" sz="3200" strike="sngStrike" dirty="0"/>
          </a:p>
        </p:txBody>
      </p:sp>
    </p:spTree>
    <p:extLst>
      <p:ext uri="{BB962C8B-B14F-4D97-AF65-F5344CB8AC3E}">
        <p14:creationId xmlns:p14="http://schemas.microsoft.com/office/powerpoint/2010/main" val="3921246346"/>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and Spring </a:t>
            </a:r>
            <a:r>
              <a:rPr lang="it-IT" dirty="0" err="1" smtClean="0"/>
              <a:t>Boot</a:t>
            </a:r>
            <a:r>
              <a:rPr lang="it-IT" dirty="0" smtClean="0"/>
              <a:t> </a:t>
            </a:r>
            <a:endParaRPr lang="it-IT" dirty="0"/>
          </a:p>
        </p:txBody>
      </p:sp>
      <p:sp>
        <p:nvSpPr>
          <p:cNvPr id="3" name="Segnaposto contenuto 2"/>
          <p:cNvSpPr>
            <a:spLocks noGrp="1"/>
          </p:cNvSpPr>
          <p:nvPr>
            <p:ph idx="1"/>
          </p:nvPr>
        </p:nvSpPr>
        <p:spPr/>
        <p:txBody>
          <a:bodyPr/>
          <a:lstStyle/>
          <a:p>
            <a:r>
              <a:rPr lang="en-US" sz="3200" dirty="0"/>
              <a:t>Let’s now build a </a:t>
            </a:r>
            <a:r>
              <a:rPr lang="en-US" sz="3200" dirty="0" err="1"/>
              <a:t>Docker</a:t>
            </a:r>
            <a:r>
              <a:rPr lang="en-US" sz="3200" dirty="0"/>
              <a:t> image that runs the Spring Boot application. </a:t>
            </a:r>
            <a:endParaRPr lang="en-US" sz="3200" dirty="0" smtClean="0"/>
          </a:p>
          <a:p>
            <a:r>
              <a:rPr lang="en-US" sz="3200" dirty="0" smtClean="0"/>
              <a:t>(as we </a:t>
            </a:r>
            <a:r>
              <a:rPr lang="en-US" sz="3200" dirty="0" err="1" smtClean="0"/>
              <a:t>sse</a:t>
            </a:r>
            <a:r>
              <a:rPr lang="en-US" sz="3200" dirty="0" smtClean="0"/>
              <a:t>) Spring </a:t>
            </a:r>
            <a:r>
              <a:rPr lang="en-US" sz="3200" dirty="0"/>
              <a:t>Boot packages the application as a self-contained executable JAR</a:t>
            </a:r>
            <a:r>
              <a:rPr lang="en-US" sz="3200" dirty="0" smtClean="0"/>
              <a:t>,</a:t>
            </a:r>
          </a:p>
          <a:p>
            <a:r>
              <a:rPr lang="en-US" sz="3200" dirty="0" smtClean="0"/>
              <a:t> </a:t>
            </a:r>
            <a:r>
              <a:rPr lang="en-US" sz="3200" dirty="0"/>
              <a:t>we just need to build an image containing that JAR file and Java. </a:t>
            </a:r>
            <a:endParaRPr lang="en-US" sz="3200" dirty="0" smtClean="0"/>
          </a:p>
          <a:p>
            <a:r>
              <a:rPr lang="en-US" sz="3200" dirty="0" smtClean="0"/>
              <a:t>One </a:t>
            </a:r>
            <a:r>
              <a:rPr lang="en-US" sz="3200" dirty="0"/>
              <a:t>option is to take a vanilla Ubuntu </a:t>
            </a:r>
            <a:r>
              <a:rPr lang="en-US" sz="3200" dirty="0" err="1"/>
              <a:t>Docker</a:t>
            </a:r>
            <a:r>
              <a:rPr lang="en-US" sz="3200" dirty="0"/>
              <a:t> image, install Java and install the JAR. Fortunately, we can skip the first step because it’s already been done. One of the great features of the </a:t>
            </a:r>
            <a:r>
              <a:rPr lang="en-US" sz="3200" dirty="0" err="1"/>
              <a:t>Docker</a:t>
            </a:r>
            <a:r>
              <a:rPr lang="en-US" sz="3200" dirty="0"/>
              <a:t> ecosystem is https://hub.docker.com, which is a website where the community shares </a:t>
            </a:r>
            <a:r>
              <a:rPr lang="en-US" sz="3200" dirty="0" err="1"/>
              <a:t>Docker</a:t>
            </a:r>
            <a:r>
              <a:rPr lang="en-US" sz="3200" dirty="0"/>
              <a:t> images. There are a huge number of images available including </a:t>
            </a:r>
            <a:r>
              <a:rPr lang="en-US" sz="3200" dirty="0" err="1"/>
              <a:t>dockerfile</a:t>
            </a:r>
            <a:r>
              <a:rPr lang="en-US" sz="3200" dirty="0"/>
              <a:t>/java, which provides Java images for Oracle and </a:t>
            </a:r>
            <a:r>
              <a:rPr lang="en-US" sz="3200" dirty="0" err="1"/>
              <a:t>OpenJDK</a:t>
            </a:r>
            <a:r>
              <a:rPr lang="en-US" sz="3200" dirty="0"/>
              <a:t> versions 6, 7, and 8.</a:t>
            </a:r>
          </a:p>
          <a:p>
            <a:r>
              <a:rPr lang="en-US" sz="3200" dirty="0" smtClean="0"/>
              <a:t>Once </a:t>
            </a:r>
            <a:r>
              <a:rPr lang="en-US" sz="3200" dirty="0"/>
              <a:t>we have identified a suitable base image the next step is to build a new image that runs the Spring Boot application. You could build an image manually by launching the base image and entering shell commands in pretty much the same way that you would configure a regular OS. However</a:t>
            </a:r>
            <a:r>
              <a:rPr lang="en-US" sz="3200"/>
              <a:t>, </a:t>
            </a:r>
            <a:endParaRPr lang="en-US" sz="3200" smtClean="0"/>
          </a:p>
          <a:p>
            <a:r>
              <a:rPr lang="en-US" sz="3200" smtClean="0"/>
              <a:t>it’s </a:t>
            </a:r>
            <a:r>
              <a:rPr lang="en-US" sz="3200" dirty="0"/>
              <a:t>much better to automate image creation. To do that we need to create a </a:t>
            </a:r>
            <a:r>
              <a:rPr lang="en-US" sz="3200" dirty="0" err="1"/>
              <a:t>Dockerfile</a:t>
            </a:r>
            <a:r>
              <a:rPr lang="en-US" sz="3200" dirty="0"/>
              <a:t>, which is a text file containing series of commands that tell </a:t>
            </a:r>
            <a:r>
              <a:rPr lang="en-US" sz="3200" dirty="0" err="1"/>
              <a:t>Docker</a:t>
            </a:r>
            <a:r>
              <a:rPr lang="en-US" sz="3200" dirty="0"/>
              <a:t> how to build an image. Once we have written a </a:t>
            </a:r>
            <a:r>
              <a:rPr lang="en-US" sz="3200" dirty="0" err="1"/>
              <a:t>Dockerfile</a:t>
            </a:r>
            <a:r>
              <a:rPr lang="en-US" sz="3200" dirty="0"/>
              <a:t>, we can then repeatedly build an image by running </a:t>
            </a:r>
            <a:r>
              <a:rPr lang="en-US" sz="3200" dirty="0" err="1"/>
              <a:t>docker</a:t>
            </a:r>
            <a:r>
              <a:rPr lang="en-US" sz="3200" dirty="0"/>
              <a:t> build.</a:t>
            </a:r>
            <a:endParaRPr lang="it-IT" sz="3200" dirty="0"/>
          </a:p>
        </p:txBody>
      </p:sp>
    </p:spTree>
    <p:extLst>
      <p:ext uri="{BB962C8B-B14F-4D97-AF65-F5344CB8AC3E}">
        <p14:creationId xmlns:p14="http://schemas.microsoft.com/office/powerpoint/2010/main" val="338242867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strike="sngStrike" dirty="0" err="1" smtClean="0"/>
              <a:t>commands</a:t>
            </a:r>
            <a:r>
              <a:rPr lang="it-IT" strike="sngStrike" dirty="0" smtClean="0"/>
              <a:t> </a:t>
            </a:r>
            <a:r>
              <a:rPr lang="en-US" dirty="0" err="1"/>
              <a:t>Docker</a:t>
            </a:r>
            <a:r>
              <a:rPr lang="en-US" dirty="0"/>
              <a:t> to package Spring Boot applications</a:t>
            </a:r>
            <a:endParaRPr lang="it-IT" strike="sngStrike" dirty="0"/>
          </a:p>
        </p:txBody>
      </p:sp>
      <p:sp>
        <p:nvSpPr>
          <p:cNvPr id="3" name="Segnaposto contenuto 2"/>
          <p:cNvSpPr>
            <a:spLocks noGrp="1"/>
          </p:cNvSpPr>
          <p:nvPr>
            <p:ph idx="1"/>
          </p:nvPr>
        </p:nvSpPr>
        <p:spPr/>
        <p:txBody>
          <a:bodyPr/>
          <a:lstStyle/>
          <a:p>
            <a:r>
              <a:rPr lang="en-US" sz="1600" dirty="0"/>
              <a:t>FROM </a:t>
            </a:r>
            <a:r>
              <a:rPr lang="en-US" sz="1600" dirty="0" err="1"/>
              <a:t>dockerfile</a:t>
            </a:r>
            <a:r>
              <a:rPr lang="en-US" sz="1600" dirty="0"/>
              <a:t>/java:oracle-java7 MAINTAINER chris@chrisrichardson.net EXPOSE 8080 CMD java -jar spring-boot-restful-service.jar ADD build/spring-boot-restful-service.jar /data/spring-boot-restful-service.jar</a:t>
            </a:r>
          </a:p>
          <a:p>
            <a:r>
              <a:rPr lang="en-US" sz="1600" dirty="0"/>
              <a:t>As you can see, the </a:t>
            </a:r>
            <a:r>
              <a:rPr lang="en-US" sz="1600" dirty="0" err="1"/>
              <a:t>Dockerfile</a:t>
            </a:r>
            <a:r>
              <a:rPr lang="en-US" sz="1600" dirty="0"/>
              <a:t> is very simple. It consists of the following instructions:</a:t>
            </a:r>
          </a:p>
          <a:p>
            <a:r>
              <a:rPr lang="en-US" sz="1600" dirty="0"/>
              <a:t>FROM – the FROM instruction specifies the starting image, which in this example is the Java 7 image mentioned above. The first time you build this image, </a:t>
            </a:r>
            <a:r>
              <a:rPr lang="en-US" sz="1600" dirty="0" err="1"/>
              <a:t>Docker</a:t>
            </a:r>
            <a:r>
              <a:rPr lang="en-US" sz="1600" dirty="0"/>
              <a:t> will download the Java 7 image from the central </a:t>
            </a:r>
            <a:r>
              <a:rPr lang="en-US" sz="1600" dirty="0" err="1"/>
              <a:t>Docker</a:t>
            </a:r>
            <a:r>
              <a:rPr lang="en-US" sz="1600" dirty="0"/>
              <a:t> registry MAINTAINER – this instruction simply specifies the author EXPOSE – this instruction tells </a:t>
            </a:r>
            <a:r>
              <a:rPr lang="en-US" sz="1600" dirty="0" err="1"/>
              <a:t>Docker</a:t>
            </a:r>
            <a:r>
              <a:rPr lang="en-US" sz="1600" dirty="0"/>
              <a:t> that this server process will listen on port 8080 CMD – the CMD instruction specifies the command to run (by default) when the container is started, i.e. the Spring Boot application. ADD – this instruction copies the JAR file to the specified location in the image. Note that working directory for the </a:t>
            </a:r>
            <a:r>
              <a:rPr lang="en-US" sz="1600" dirty="0" err="1"/>
              <a:t>dockerfile</a:t>
            </a:r>
            <a:r>
              <a:rPr lang="en-US" sz="1600" dirty="0"/>
              <a:t>/java image is /data so that’s why we are putting the JAR file there.</a:t>
            </a:r>
          </a:p>
          <a:p>
            <a:r>
              <a:rPr lang="en-US" sz="1600" dirty="0"/>
              <a:t>Here is the shell script that builds the image:</a:t>
            </a:r>
          </a:p>
          <a:p>
            <a:r>
              <a:rPr lang="en-US" sz="1600" dirty="0" err="1"/>
              <a:t>rm</a:t>
            </a:r>
            <a:r>
              <a:rPr lang="en-US" sz="1600" dirty="0"/>
              <a:t> -</a:t>
            </a:r>
            <a:r>
              <a:rPr lang="en-US" sz="1600" dirty="0" err="1"/>
              <a:t>fr</a:t>
            </a:r>
            <a:r>
              <a:rPr lang="en-US" sz="1600" dirty="0"/>
              <a:t> build </a:t>
            </a:r>
            <a:r>
              <a:rPr lang="en-US" sz="1600" dirty="0" err="1"/>
              <a:t>mkdir</a:t>
            </a:r>
            <a:r>
              <a:rPr lang="en-US" sz="1600" dirty="0"/>
              <a:t> build </a:t>
            </a:r>
            <a:r>
              <a:rPr lang="en-US" sz="1600" dirty="0" err="1"/>
              <a:t>cp</a:t>
            </a:r>
            <a:r>
              <a:rPr lang="en-US" sz="1600" dirty="0"/>
              <a:t> ../build/libs/spring-boot-restful-service.jar build </a:t>
            </a:r>
            <a:r>
              <a:rPr lang="en-US" sz="1600" dirty="0" err="1"/>
              <a:t>docker</a:t>
            </a:r>
            <a:r>
              <a:rPr lang="en-US" sz="1600" dirty="0"/>
              <a:t> build -t </a:t>
            </a:r>
            <a:r>
              <a:rPr lang="en-US" sz="1600" dirty="0" err="1"/>
              <a:t>sb_rest_svc</a:t>
            </a:r>
            <a:r>
              <a:rPr lang="en-US" sz="1600" dirty="0"/>
              <a:t> .</a:t>
            </a:r>
          </a:p>
          <a:p>
            <a:r>
              <a:rPr lang="en-US" sz="1600" dirty="0"/>
              <a:t>This script builds the image using the </a:t>
            </a:r>
            <a:r>
              <a:rPr lang="en-US" sz="1600" dirty="0" err="1"/>
              <a:t>docker</a:t>
            </a:r>
            <a:r>
              <a:rPr lang="en-US" sz="1600" dirty="0"/>
              <a:t> build command. The –t argument specifies the name give to the new image. The “.” argument tells </a:t>
            </a:r>
            <a:r>
              <a:rPr lang="en-US" sz="1600" dirty="0" err="1"/>
              <a:t>Docker</a:t>
            </a:r>
            <a:r>
              <a:rPr lang="en-US" sz="1600" dirty="0"/>
              <a:t> to build the image using the current working directory as what is called the context of the build. The context defines the set of files that are uploaded to the </a:t>
            </a:r>
            <a:r>
              <a:rPr lang="en-US" sz="1600" dirty="0" err="1"/>
              <a:t>Docker</a:t>
            </a:r>
            <a:r>
              <a:rPr lang="en-US" sz="1600" dirty="0"/>
              <a:t> daemon and used to build the image. At the root of the context is the </a:t>
            </a:r>
            <a:r>
              <a:rPr lang="en-US" sz="1600" dirty="0" err="1"/>
              <a:t>Dockerfile</a:t>
            </a:r>
            <a:r>
              <a:rPr lang="en-US" sz="1600" dirty="0"/>
              <a:t>, which contains commands such as ADD that reference the other files in the context. We could specify the </a:t>
            </a:r>
            <a:r>
              <a:rPr lang="en-US" sz="1600" dirty="0" err="1"/>
              <a:t>Gradle</a:t>
            </a:r>
            <a:r>
              <a:rPr lang="en-US" sz="1600" dirty="0"/>
              <a:t> project root as the context and upload the entire project to the </a:t>
            </a:r>
            <a:r>
              <a:rPr lang="en-US" sz="1600" dirty="0" err="1"/>
              <a:t>Docker</a:t>
            </a:r>
            <a:r>
              <a:rPr lang="en-US" sz="1600" dirty="0"/>
              <a:t> daemon. But since the only files needed to build the image are the </a:t>
            </a:r>
            <a:r>
              <a:rPr lang="en-US" sz="1600" dirty="0" err="1"/>
              <a:t>Dockerfile</a:t>
            </a:r>
            <a:r>
              <a:rPr lang="en-US" sz="1600" dirty="0"/>
              <a:t> and the JAR it’s much more efficient to copy the JAR file to a </a:t>
            </a:r>
            <a:r>
              <a:rPr lang="en-US" sz="1600" dirty="0" err="1"/>
              <a:t>docker</a:t>
            </a:r>
            <a:r>
              <a:rPr lang="en-US" sz="1600" dirty="0"/>
              <a:t>/build subdirectory.</a:t>
            </a:r>
          </a:p>
          <a:p>
            <a:r>
              <a:rPr lang="en-US" sz="1600" dirty="0"/>
              <a:t>Now that have packaged the application as a </a:t>
            </a:r>
            <a:r>
              <a:rPr lang="en-US" sz="1600" dirty="0" err="1"/>
              <a:t>Docker</a:t>
            </a:r>
            <a:r>
              <a:rPr lang="en-US" sz="1600" dirty="0"/>
              <a:t> image we need to run it. To do that we use the </a:t>
            </a:r>
            <a:r>
              <a:rPr lang="en-US" sz="1600" dirty="0" err="1"/>
              <a:t>docker</a:t>
            </a:r>
            <a:r>
              <a:rPr lang="en-US" sz="1600" dirty="0"/>
              <a:t> run command:</a:t>
            </a:r>
          </a:p>
          <a:p>
            <a:r>
              <a:rPr lang="en-US" sz="1600" dirty="0" err="1"/>
              <a:t>docker</a:t>
            </a:r>
            <a:r>
              <a:rPr lang="en-US" sz="1600" dirty="0"/>
              <a:t> run –d –p 8080:8080 --name </a:t>
            </a:r>
            <a:r>
              <a:rPr lang="en-US" sz="1600" dirty="0" err="1"/>
              <a:t>sb_rest_svc</a:t>
            </a:r>
            <a:r>
              <a:rPr lang="en-US" sz="1600" dirty="0"/>
              <a:t> </a:t>
            </a:r>
            <a:r>
              <a:rPr lang="en-US" sz="1600" dirty="0" err="1"/>
              <a:t>sb_rest_svc</a:t>
            </a:r>
            <a:endParaRPr lang="en-US" sz="1600" dirty="0"/>
          </a:p>
          <a:p>
            <a:r>
              <a:rPr lang="en-US" sz="1600" dirty="0"/>
              <a:t>The arguments to the run command are as follows:</a:t>
            </a:r>
          </a:p>
          <a:p>
            <a:r>
              <a:rPr lang="en-US" sz="1600" dirty="0" smtClean="0"/>
              <a:t>-</a:t>
            </a:r>
            <a:r>
              <a:rPr lang="en-US" sz="1600" dirty="0"/>
              <a:t>d – tells </a:t>
            </a:r>
            <a:r>
              <a:rPr lang="en-US" sz="1600" dirty="0" err="1"/>
              <a:t>Docker</a:t>
            </a:r>
            <a:r>
              <a:rPr lang="en-US" sz="1600" dirty="0"/>
              <a:t> to run the service as a daemon -p – specifies the port mapping for the container. In this particular case, it specifies that the container’s port 8080 should be mapped to port 8080 on the host. In other words, clients can access this service via http://host:8080 –name – specifies the name of the newly created container </a:t>
            </a:r>
            <a:r>
              <a:rPr lang="en-US" sz="1600" dirty="0" err="1"/>
              <a:t>sb_rest_svc</a:t>
            </a:r>
            <a:r>
              <a:rPr lang="en-US" sz="1600" dirty="0"/>
              <a:t> – the name of the image to run</a:t>
            </a:r>
          </a:p>
          <a:p>
            <a:r>
              <a:rPr lang="en-US" sz="1600" dirty="0"/>
              <a:t>If we execute this command, the service starts up but the Spring application context initialization fails because it doesn’t know how connect to </a:t>
            </a:r>
            <a:r>
              <a:rPr lang="en-US" sz="1600" dirty="0" err="1"/>
              <a:t>MongoDB</a:t>
            </a:r>
            <a:r>
              <a:rPr lang="en-US" sz="1600" dirty="0"/>
              <a:t> and </a:t>
            </a:r>
            <a:r>
              <a:rPr lang="en-US" sz="1600" dirty="0" err="1"/>
              <a:t>RabbitMQ</a:t>
            </a:r>
            <a:r>
              <a:rPr lang="en-US" sz="1600" dirty="0"/>
              <a:t>.</a:t>
            </a:r>
          </a:p>
          <a:p>
            <a:r>
              <a:rPr lang="en-US" sz="1600" dirty="0"/>
              <a:t>Fortunately, this problem is easy to fix because of how Spring Boot and </a:t>
            </a:r>
            <a:r>
              <a:rPr lang="en-US" sz="1600" dirty="0" err="1"/>
              <a:t>Docker</a:t>
            </a:r>
            <a:r>
              <a:rPr lang="en-US" sz="1600" dirty="0"/>
              <a:t> support environment variables. One of the nice features of Spring Boot is that it let’s you specify configuration properties using OS environment variables. Specifically, for this service we need to supply values for SPRING_DATA_MONGODB_URI, which specifies the </a:t>
            </a:r>
            <a:r>
              <a:rPr lang="en-US" sz="1600" dirty="0" err="1"/>
              <a:t>MongoDB</a:t>
            </a:r>
            <a:r>
              <a:rPr lang="en-US" sz="1600" dirty="0"/>
              <a:t> database, and SPRING_RABBITMQ_HOST, which specifies the </a:t>
            </a:r>
            <a:r>
              <a:rPr lang="en-US" sz="1600" dirty="0" err="1"/>
              <a:t>RabbitMQ</a:t>
            </a:r>
            <a:r>
              <a:rPr lang="en-US" sz="1600" dirty="0"/>
              <a:t> host.</a:t>
            </a:r>
          </a:p>
          <a:p>
            <a:r>
              <a:rPr lang="en-US" sz="1600" dirty="0"/>
              <a:t>This mechanism works extremely well with </a:t>
            </a:r>
            <a:r>
              <a:rPr lang="en-US" sz="1600" dirty="0" err="1"/>
              <a:t>Docker</a:t>
            </a:r>
            <a:r>
              <a:rPr lang="en-US" sz="1600" dirty="0"/>
              <a:t> because you can use the </a:t>
            </a:r>
            <a:r>
              <a:rPr lang="en-US" sz="1600" dirty="0" err="1"/>
              <a:t>docker</a:t>
            </a:r>
            <a:r>
              <a:rPr lang="en-US" sz="1600" dirty="0"/>
              <a:t> run command’s –e option to specify values for a container’s environment variables. For example, let’s suppose that </a:t>
            </a:r>
            <a:r>
              <a:rPr lang="en-US" sz="1600" dirty="0" err="1"/>
              <a:t>RabbitMQ</a:t>
            </a:r>
            <a:r>
              <a:rPr lang="en-US" sz="1600" dirty="0"/>
              <a:t> and Mongo are running on a machine with an IP address of 192.168.59.103. You can then run the container with the following command:</a:t>
            </a:r>
          </a:p>
          <a:p>
            <a:r>
              <a:rPr lang="en-US" sz="1600" dirty="0" err="1"/>
              <a:t>docker</a:t>
            </a:r>
            <a:r>
              <a:rPr lang="en-US" sz="1600" dirty="0"/>
              <a:t> run -d -p 8080:8080 -e SPRING_DATA_MONGODB_URI=mongodb://192.168.59.103/userregistration  -e SPRING_RABBITMQ_HOST=192.168.59.103  --name </a:t>
            </a:r>
            <a:r>
              <a:rPr lang="en-US" sz="1600" dirty="0" err="1"/>
              <a:t>sb_rest_svc</a:t>
            </a:r>
            <a:r>
              <a:rPr lang="en-US" sz="1600" dirty="0"/>
              <a:t> </a:t>
            </a:r>
            <a:r>
              <a:rPr lang="en-US" sz="1600" dirty="0" err="1"/>
              <a:t>sb_rest_svc</a:t>
            </a:r>
            <a:endParaRPr lang="en-US" sz="1600" dirty="0"/>
          </a:p>
          <a:p>
            <a:r>
              <a:rPr lang="en-US" sz="1600" dirty="0"/>
              <a:t>This command starts the service, which connects to </a:t>
            </a:r>
            <a:r>
              <a:rPr lang="en-US" sz="1600" dirty="0" err="1"/>
              <a:t>MongoDB</a:t>
            </a:r>
            <a:r>
              <a:rPr lang="en-US" sz="1600" dirty="0"/>
              <a:t> and </a:t>
            </a:r>
            <a:r>
              <a:rPr lang="en-US" sz="1600" dirty="0" err="1"/>
              <a:t>RabbitMQ</a:t>
            </a:r>
            <a:r>
              <a:rPr lang="en-US" sz="1600" dirty="0"/>
              <a:t>. You can examine the output of the process using the </a:t>
            </a:r>
            <a:r>
              <a:rPr lang="en-US" sz="1600" dirty="0" err="1"/>
              <a:t>docker</a:t>
            </a:r>
            <a:r>
              <a:rPr lang="en-US" sz="1600" dirty="0"/>
              <a:t> log command:</a:t>
            </a:r>
          </a:p>
          <a:p>
            <a:r>
              <a:rPr lang="en-US" sz="1600" dirty="0" err="1"/>
              <a:t>docker</a:t>
            </a:r>
            <a:r>
              <a:rPr lang="en-US" sz="1600" dirty="0"/>
              <a:t> logs </a:t>
            </a:r>
            <a:r>
              <a:rPr lang="en-US" sz="1600" dirty="0" err="1"/>
              <a:t>sb_rest_svc</a:t>
            </a:r>
            <a:endParaRPr lang="en-US" sz="1600" dirty="0"/>
          </a:p>
          <a:p>
            <a:r>
              <a:rPr lang="en-US" sz="1600" dirty="0"/>
              <a:t>This command outputs the </a:t>
            </a:r>
            <a:r>
              <a:rPr lang="en-US" sz="1600" dirty="0" err="1"/>
              <a:t>stdout</a:t>
            </a:r>
            <a:r>
              <a:rPr lang="en-US" sz="1600" dirty="0"/>
              <a:t>/</a:t>
            </a:r>
            <a:r>
              <a:rPr lang="en-US" sz="1600" dirty="0" err="1"/>
              <a:t>stderr</a:t>
            </a:r>
            <a:r>
              <a:rPr lang="en-US" sz="1600" dirty="0"/>
              <a:t> of the service.</a:t>
            </a:r>
          </a:p>
        </p:txBody>
      </p:sp>
    </p:spTree>
    <p:extLst>
      <p:ext uri="{BB962C8B-B14F-4D97-AF65-F5344CB8AC3E}">
        <p14:creationId xmlns:p14="http://schemas.microsoft.com/office/powerpoint/2010/main" val="4127104437"/>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17992484" cy="12182732"/>
            <a:chOff x="1371600" y="681317"/>
            <a:chExt cx="17992167"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773" y="7866111"/>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9075711" y="4053178"/>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7828592" y="5306785"/>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19229724" y="3254375"/>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9041786" y="6476239"/>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4419573" y="4984971"/>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8725589" y="6906542"/>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7817502" y="7030277"/>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As form the title the aim of this work is try to show a possible process of development of a </a:t>
            </a:r>
            <a:r>
              <a:rPr lang="en-US" dirty="0" err="1"/>
              <a:t>microservices</a:t>
            </a:r>
            <a:r>
              <a:rPr lang="en-US" dirty="0"/>
              <a:t> ecosystem from the very first phase of design to delivery.</a:t>
            </a:r>
            <a:endParaRPr lang="it-IT" dirty="0"/>
          </a:p>
          <a:p>
            <a:r>
              <a:rPr lang="en-US" dirty="0" smtClean="0"/>
              <a:t>It </a:t>
            </a:r>
            <a:r>
              <a:rPr lang="en-US" dirty="0"/>
              <a:t>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DOCKERHUB</a:t>
              </a:r>
              <a:r>
                <a:rPr lang="it-IT" sz="2400" dirty="0"/>
                <a:t> </a:t>
              </a:r>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140091" y="9538625"/>
            <a:ext cx="3048054" cy="1259008"/>
          </a:xfrm>
          <a:prstGeom prst="wedgeRoundRectCallout">
            <a:avLst>
              <a:gd name="adj1" fmla="val 53795"/>
              <a:gd name="adj2" fmla="val 15209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Backing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CasellaDiTesto 10"/>
          <p:cNvSpPr txBox="1"/>
          <p:nvPr/>
        </p:nvSpPr>
        <p:spPr>
          <a:xfrm>
            <a:off x="598712" y="1474843"/>
            <a:ext cx="24554728" cy="11541621"/>
          </a:xfrm>
          <a:prstGeom prst="rect">
            <a:avLst/>
          </a:prstGeom>
          <a:noFill/>
        </p:spPr>
        <p:txBody>
          <a:bodyPr wrap="square" rtlCol="0">
            <a:spAutoFit/>
          </a:bodyPr>
          <a:lstStyle/>
          <a:p>
            <a:r>
              <a:rPr lang="it-IT" sz="2400" dirty="0">
                <a:latin typeface="Consolas"/>
              </a:rPr>
              <a:t>@</a:t>
            </a:r>
            <a:r>
              <a:rPr lang="it-IT" sz="2400" dirty="0" err="1">
                <a:latin typeface="Consolas"/>
              </a:rPr>
              <a:t>SpringBootApplication</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Application {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static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main</a:t>
            </a:r>
            <a:r>
              <a:rPr lang="it-IT" sz="2400" dirty="0">
                <a:latin typeface="Consolas"/>
              </a:rPr>
              <a:t>(</a:t>
            </a:r>
            <a:r>
              <a:rPr lang="it-IT" sz="2400" dirty="0" err="1">
                <a:latin typeface="Consolas"/>
              </a:rPr>
              <a:t>String</a:t>
            </a:r>
            <a:r>
              <a:rPr lang="it-IT" sz="2400" dirty="0">
                <a:latin typeface="Consolas"/>
              </a:rPr>
              <a:t>[] </a:t>
            </a:r>
            <a:r>
              <a:rPr lang="it-IT" sz="2400" dirty="0" err="1">
                <a:latin typeface="Consolas"/>
              </a:rPr>
              <a:t>args</a:t>
            </a:r>
            <a:r>
              <a:rPr lang="it-IT" sz="2400" dirty="0">
                <a:latin typeface="Consolas"/>
              </a:rPr>
              <a:t>) { </a:t>
            </a:r>
            <a:br>
              <a:rPr lang="it-IT" sz="2400" dirty="0">
                <a:latin typeface="Consolas"/>
              </a:rPr>
            </a:br>
            <a:r>
              <a:rPr lang="it-IT" sz="2400" dirty="0">
                <a:latin typeface="Consolas"/>
              </a:rPr>
              <a:t>        </a:t>
            </a:r>
            <a:r>
              <a:rPr lang="it-IT" sz="2400" dirty="0" err="1">
                <a:latin typeface="Consolas"/>
              </a:rPr>
              <a:t>SpringApplication.run</a:t>
            </a:r>
            <a:r>
              <a:rPr lang="it-IT" sz="2400" dirty="0">
                <a:latin typeface="Consolas"/>
              </a:rPr>
              <a:t>(</a:t>
            </a:r>
            <a:r>
              <a:rPr lang="it-IT" sz="2400" dirty="0" err="1">
                <a:latin typeface="Consolas"/>
              </a:rPr>
              <a:t>Application.</a:t>
            </a:r>
            <a:r>
              <a:rPr lang="it-IT" sz="2400" dirty="0" err="1">
                <a:solidFill>
                  <a:srgbClr val="0000FF"/>
                </a:solidFill>
                <a:latin typeface="Consolas"/>
              </a:rPr>
              <a:t>class</a:t>
            </a:r>
            <a:r>
              <a:rPr lang="it-IT" sz="2400" dirty="0">
                <a:latin typeface="Consolas"/>
              </a:rPr>
              <a:t>, </a:t>
            </a:r>
            <a:r>
              <a:rPr lang="it-IT" sz="2400" dirty="0" err="1">
                <a:latin typeface="Consolas"/>
              </a:rPr>
              <a:t>args</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@Bean </a:t>
            </a:r>
            <a:br>
              <a:rPr lang="it-IT" sz="2400" dirty="0">
                <a:latin typeface="Consolas"/>
              </a:rPr>
            </a:br>
            <a:r>
              <a:rPr lang="it-IT" sz="2400" dirty="0">
                <a:latin typeface="Consolas"/>
              </a:rPr>
              <a:t>    @</a:t>
            </a:r>
            <a:r>
              <a:rPr lang="it-IT" sz="2400" dirty="0" err="1">
                <a:latin typeface="Consolas"/>
              </a:rPr>
              <a:t>Profile</a:t>
            </a:r>
            <a:r>
              <a:rPr lang="it-IT" sz="2400" dirty="0">
                <a:latin typeface="Consolas"/>
              </a:rPr>
              <a:t>(</a:t>
            </a:r>
            <a:r>
              <a:rPr lang="it-IT" sz="2400" dirty="0">
                <a:solidFill>
                  <a:srgbClr val="800000"/>
                </a:solidFill>
                <a:latin typeface="Consolas"/>
              </a:rPr>
              <a:t>"</a:t>
            </a:r>
            <a:r>
              <a:rPr lang="it-IT" sz="2400" dirty="0" err="1">
                <a:solidFill>
                  <a:srgbClr val="800000"/>
                </a:solidFill>
                <a:latin typeface="Consolas"/>
              </a:rPr>
              <a:t>cloudfoundry</a:t>
            </a:r>
            <a:r>
              <a:rPr lang="it-IT" sz="2400" dirty="0">
                <a:solidFill>
                  <a:srgbClr val="800000"/>
                </a:solidFill>
                <a:latin typeface="Consolas"/>
              </a:rPr>
              <a:t>"</a:t>
            </a:r>
            <a:r>
              <a:rPr lang="it-IT" sz="2400" dirty="0">
                <a:latin typeface="Consolas"/>
              </a:rPr>
              <a:t>) </a:t>
            </a:r>
            <a:endParaRPr lang="it-IT" sz="2400" dirty="0" smtClean="0">
              <a:latin typeface="Consolas"/>
            </a:endParaRPr>
          </a:p>
          <a:p>
            <a:endParaRPr lang="it-IT" sz="2400" dirty="0">
              <a:latin typeface="Consolas"/>
            </a:endParaRPr>
          </a:p>
          <a:p>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err="1">
                <a:latin typeface="Consolas"/>
              </a:rPr>
              <a:t>DataSource</a:t>
            </a:r>
            <a:r>
              <a:rPr lang="it-IT" sz="2400" dirty="0">
                <a:latin typeface="Consolas"/>
              </a:rPr>
              <a:t> </a:t>
            </a:r>
            <a:r>
              <a:rPr lang="it-IT" sz="2400" dirty="0" err="1">
                <a:latin typeface="Consolas"/>
              </a:rPr>
              <a:t>dataSource</a:t>
            </a:r>
            <a:r>
              <a:rPr lang="it-IT" sz="2400" dirty="0">
                <a:latin typeface="Consolas"/>
              </a:rPr>
              <a:t>(@Value(</a:t>
            </a:r>
            <a:r>
              <a:rPr lang="it-IT" sz="2400" dirty="0">
                <a:solidFill>
                  <a:srgbClr val="800000"/>
                </a:solidFill>
                <a:latin typeface="Consolas"/>
              </a:rPr>
              <a:t>"${</a:t>
            </a:r>
            <a:r>
              <a:rPr lang="it-IT" sz="2400" dirty="0" err="1">
                <a:solidFill>
                  <a:srgbClr val="800000"/>
                </a:solidFill>
                <a:latin typeface="Consolas"/>
              </a:rPr>
              <a:t>cloud.services.mySqlBackingServices.connection.jdbcurl</a:t>
            </a:r>
            <a:r>
              <a:rPr lang="it-IT" sz="2400" dirty="0">
                <a:solidFill>
                  <a:srgbClr val="800000"/>
                </a:solidFill>
                <a:latin typeface="Consolas"/>
              </a:rPr>
              <a:t>}"</a:t>
            </a:r>
            <a:r>
              <a:rPr lang="it-IT" sz="2400" dirty="0">
                <a:latin typeface="Consolas"/>
              </a:rPr>
              <a:t>) </a:t>
            </a:r>
            <a:r>
              <a:rPr lang="it-IT" sz="2400" dirty="0" err="1">
                <a:latin typeface="Consolas"/>
              </a:rPr>
              <a:t>String</a:t>
            </a:r>
            <a:r>
              <a:rPr lang="it-IT" sz="2400" dirty="0">
                <a:latin typeface="Consolas"/>
              </a:rPr>
              <a:t> </a:t>
            </a:r>
            <a:r>
              <a:rPr lang="it-IT" sz="2400" dirty="0" smtClean="0">
                <a:latin typeface="Consolas"/>
              </a:rPr>
              <a:t>	</a:t>
            </a:r>
            <a:r>
              <a:rPr lang="it-IT" sz="2400" dirty="0" err="1" smtClean="0">
                <a:latin typeface="Consolas"/>
              </a:rPr>
              <a:t>jdbcUrl</a:t>
            </a:r>
            <a:r>
              <a:rPr lang="it-IT" sz="2400" dirty="0">
                <a:latin typeface="Consolas"/>
              </a:rPr>
              <a:t>) { </a:t>
            </a:r>
            <a:br>
              <a:rPr lang="it-IT" sz="2400" dirty="0">
                <a:latin typeface="Consolas"/>
              </a:rPr>
            </a:br>
            <a:r>
              <a:rPr lang="it-IT" sz="2400" dirty="0">
                <a:latin typeface="Consolas"/>
              </a:rPr>
              <a:t>    </a:t>
            </a:r>
            <a:r>
              <a:rPr lang="it-IT" sz="2400" dirty="0" err="1">
                <a:latin typeface="Consolas"/>
              </a:rPr>
              <a:t>System.</a:t>
            </a:r>
            <a:r>
              <a:rPr lang="it-IT" sz="2400" dirty="0" err="1">
                <a:solidFill>
                  <a:srgbClr val="0000FF"/>
                </a:solidFill>
                <a:latin typeface="Consolas"/>
              </a:rPr>
              <a:t>out</a:t>
            </a:r>
            <a:r>
              <a:rPr lang="it-IT" sz="2400" dirty="0" err="1">
                <a:latin typeface="Consolas"/>
              </a:rPr>
              <a:t>.println</a:t>
            </a:r>
            <a:r>
              <a:rPr lang="it-IT" sz="2400" dirty="0">
                <a:latin typeface="Consolas"/>
              </a:rPr>
              <a:t>(</a:t>
            </a:r>
            <a:r>
              <a:rPr lang="it-IT" sz="2400" dirty="0">
                <a:solidFill>
                  <a:srgbClr val="800000"/>
                </a:solidFill>
                <a:latin typeface="Consolas"/>
              </a:rPr>
              <a:t>"\n\n Bean PROFILE CLOUD FOUNDRY"</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err="1">
                <a:solidFill>
                  <a:srgbClr val="0000FF"/>
                </a:solidFill>
                <a:latin typeface="Consolas"/>
              </a:rPr>
              <a:t>try</a:t>
            </a:r>
            <a:r>
              <a:rPr lang="it-IT" sz="2400" dirty="0">
                <a:latin typeface="Consolas"/>
              </a:rPr>
              <a:t> { </a:t>
            </a:r>
            <a:br>
              <a:rPr lang="it-IT" sz="2400" dirty="0">
                <a:latin typeface="Consolas"/>
              </a:rPr>
            </a:br>
            <a:r>
              <a:rPr lang="it-IT" sz="2400" dirty="0">
                <a:latin typeface="Consolas"/>
              </a:rPr>
              <a:t>            </a:t>
            </a:r>
            <a:r>
              <a:rPr lang="it-IT" sz="2400" dirty="0" err="1">
                <a:solidFill>
                  <a:srgbClr val="0000FF"/>
                </a:solidFill>
                <a:latin typeface="Consolas"/>
              </a:rPr>
              <a:t>return</a:t>
            </a:r>
            <a:r>
              <a:rPr lang="it-IT" sz="2400" dirty="0">
                <a:latin typeface="Consolas"/>
              </a:rPr>
              <a:t> </a:t>
            </a:r>
            <a:r>
              <a:rPr lang="it-IT" sz="2400" dirty="0">
                <a:solidFill>
                  <a:srgbClr val="0000FF"/>
                </a:solidFill>
                <a:latin typeface="Consolas"/>
              </a:rPr>
              <a:t>new</a:t>
            </a:r>
            <a:r>
              <a:rPr lang="it-IT" sz="2400" dirty="0">
                <a:latin typeface="Consolas"/>
              </a:rPr>
              <a:t> </a:t>
            </a:r>
            <a:r>
              <a:rPr lang="it-IT" sz="2400" dirty="0" err="1">
                <a:latin typeface="Consolas"/>
              </a:rPr>
              <a:t>SimpleDriverDataSource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com.mysql.jdbc.Driver.</a:t>
            </a:r>
            <a:r>
              <a:rPr lang="it-IT" sz="2400" dirty="0" err="1">
                <a:solidFill>
                  <a:srgbClr val="0000FF"/>
                </a:solidFill>
                <a:latin typeface="Consolas"/>
              </a:rPr>
              <a:t>class</a:t>
            </a:r>
            <a:r>
              <a:rPr lang="it-IT" sz="2400" dirty="0" err="1">
                <a:latin typeface="Consolas"/>
              </a:rPr>
              <a:t>.newInstance</a:t>
            </a:r>
            <a:r>
              <a:rPr lang="it-IT" sz="2400" dirty="0">
                <a:latin typeface="Consolas"/>
              </a:rPr>
              <a:t>() , </a:t>
            </a:r>
            <a:r>
              <a:rPr lang="it-IT" sz="2400" dirty="0" err="1">
                <a:latin typeface="Consolas"/>
              </a:rPr>
              <a:t>jdbcUrl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a:solidFill>
                  <a:srgbClr val="0000FF"/>
                </a:solidFill>
                <a:latin typeface="Consolas"/>
              </a:rPr>
              <a:t>catch</a:t>
            </a:r>
            <a:r>
              <a:rPr lang="it-IT" sz="2400" dirty="0">
                <a:latin typeface="Consolas"/>
              </a:rPr>
              <a:t> (</a:t>
            </a:r>
            <a:r>
              <a:rPr lang="it-IT" sz="2400" dirty="0" err="1">
                <a:latin typeface="Consolas"/>
              </a:rPr>
              <a:t>Exception</a:t>
            </a:r>
            <a:r>
              <a:rPr lang="it-IT" sz="2400" dirty="0">
                <a:latin typeface="Consolas"/>
              </a:rPr>
              <a:t> e) { </a:t>
            </a:r>
            <a:br>
              <a:rPr lang="it-IT" sz="2400" dirty="0">
                <a:latin typeface="Consolas"/>
              </a:rPr>
            </a:br>
            <a:r>
              <a:rPr lang="it-IT" sz="2400" dirty="0">
                <a:latin typeface="Consolas"/>
              </a:rPr>
              <a:t>            </a:t>
            </a:r>
            <a:r>
              <a:rPr lang="it-IT" sz="2400" dirty="0" err="1">
                <a:solidFill>
                  <a:srgbClr val="0000FF"/>
                </a:solidFill>
                <a:latin typeface="Consolas"/>
              </a:rPr>
              <a:t>throw</a:t>
            </a:r>
            <a:r>
              <a:rPr lang="it-IT" sz="2400" dirty="0">
                <a:latin typeface="Consolas"/>
              </a:rPr>
              <a:t> </a:t>
            </a:r>
            <a:r>
              <a:rPr lang="it-IT" sz="2400" dirty="0">
                <a:solidFill>
                  <a:srgbClr val="0000FF"/>
                </a:solidFill>
                <a:latin typeface="Consolas"/>
              </a:rPr>
              <a:t>new</a:t>
            </a:r>
            <a:r>
              <a:rPr lang="it-IT" sz="2400" dirty="0">
                <a:latin typeface="Consolas"/>
              </a:rPr>
              <a:t> </a:t>
            </a:r>
            <a:r>
              <a:rPr lang="it-IT" sz="2400" dirty="0" err="1">
                <a:latin typeface="Consolas"/>
              </a:rPr>
              <a:t>RuntimeException</a:t>
            </a:r>
            <a:r>
              <a:rPr lang="it-IT" sz="2400" dirty="0">
                <a:latin typeface="Consolas"/>
              </a:rPr>
              <a:t>(e)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@Bean </a:t>
            </a:r>
            <a:br>
              <a:rPr lang="it-IT" sz="2400" dirty="0">
                <a:latin typeface="Consolas"/>
              </a:rPr>
            </a:br>
            <a:r>
              <a:rPr lang="it-IT" sz="2400" dirty="0">
                <a:latin typeface="Consolas"/>
              </a:rPr>
              <a:t>    </a:t>
            </a:r>
            <a:r>
              <a:rPr lang="it-IT" sz="2400" dirty="0" err="1">
                <a:latin typeface="Consolas"/>
              </a:rPr>
              <a:t>CommandLineRunner</a:t>
            </a:r>
            <a:r>
              <a:rPr lang="it-IT" sz="2400" dirty="0">
                <a:latin typeface="Consolas"/>
              </a:rPr>
              <a:t> </a:t>
            </a:r>
            <a:r>
              <a:rPr lang="it-IT" sz="2400" dirty="0" err="1">
                <a:latin typeface="Consolas"/>
              </a:rPr>
              <a:t>checkDatasource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DataSourceProperties</a:t>
            </a:r>
            <a:r>
              <a:rPr lang="it-IT" sz="2400" dirty="0">
                <a:latin typeface="Consolas"/>
              </a:rPr>
              <a:t> </a:t>
            </a:r>
            <a:r>
              <a:rPr lang="it-IT" sz="2400" dirty="0" err="1">
                <a:latin typeface="Consolas"/>
              </a:rPr>
              <a:t>dataSourceProps</a:t>
            </a:r>
            <a:r>
              <a:rPr lang="it-IT" sz="2400" dirty="0">
                <a:latin typeface="Consolas"/>
              </a:rPr>
              <a:t>, </a:t>
            </a:r>
            <a:br>
              <a:rPr lang="it-IT" sz="2400" dirty="0">
                <a:latin typeface="Consolas"/>
              </a:rPr>
            </a:br>
            <a:r>
              <a:rPr lang="it-IT" sz="2400" dirty="0">
                <a:latin typeface="Consolas"/>
              </a:rPr>
              <a:t>            @Value(</a:t>
            </a:r>
            <a:r>
              <a:rPr lang="it-IT" sz="2400" dirty="0">
                <a:solidFill>
                  <a:srgbClr val="800000"/>
                </a:solidFill>
                <a:latin typeface="Consolas"/>
              </a:rPr>
              <a:t>"${</a:t>
            </a:r>
            <a:r>
              <a:rPr lang="it-IT" sz="2400" dirty="0" err="1">
                <a:solidFill>
                  <a:srgbClr val="800000"/>
                </a:solidFill>
                <a:latin typeface="Consolas"/>
              </a:rPr>
              <a:t>cloud.services.mySqlBackingServices.connection.jdbcurl</a:t>
            </a:r>
            <a:r>
              <a:rPr lang="it-IT" sz="2400" dirty="0">
                <a:solidFill>
                  <a:srgbClr val="800000"/>
                </a:solidFill>
                <a:latin typeface="Consolas"/>
              </a:rPr>
              <a:t>:}"</a:t>
            </a:r>
            <a:r>
              <a:rPr lang="it-IT" sz="2400" dirty="0">
                <a:latin typeface="Consolas"/>
              </a:rPr>
              <a:t>) </a:t>
            </a:r>
            <a:r>
              <a:rPr lang="it-IT" sz="2400" dirty="0" err="1">
                <a:latin typeface="Consolas"/>
              </a:rPr>
              <a:t>String</a:t>
            </a:r>
            <a:r>
              <a:rPr lang="it-IT" sz="2400" dirty="0">
                <a:latin typeface="Consolas"/>
              </a:rPr>
              <a:t> </a:t>
            </a:r>
            <a:r>
              <a:rPr lang="it-IT" sz="2400" dirty="0" err="1">
                <a:latin typeface="Consolas"/>
              </a:rPr>
              <a:t>jdbcUrl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err="1">
                <a:solidFill>
                  <a:srgbClr val="0000FF"/>
                </a:solidFill>
                <a:latin typeface="Consolas"/>
              </a:rPr>
              <a:t>return</a:t>
            </a:r>
            <a:r>
              <a:rPr lang="it-IT" sz="2400" dirty="0">
                <a:latin typeface="Consolas"/>
              </a:rPr>
              <a:t> </a:t>
            </a:r>
            <a:r>
              <a:rPr lang="it-IT" sz="2400" dirty="0" err="1">
                <a:latin typeface="Consolas"/>
              </a:rPr>
              <a:t>args</a:t>
            </a:r>
            <a:r>
              <a:rPr lang="it-IT" sz="2400" dirty="0">
                <a:latin typeface="Consolas"/>
              </a:rPr>
              <a:t> -&gt; </a:t>
            </a:r>
            <a:endParaRPr lang="it-IT" sz="2400" dirty="0" smtClean="0">
              <a:latin typeface="Consolas"/>
            </a:endParaRPr>
          </a:p>
          <a:p>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"\n\n </a:t>
            </a:r>
            <a:r>
              <a:rPr lang="it-IT" sz="2400" dirty="0" err="1">
                <a:solidFill>
                  <a:srgbClr val="800000"/>
                </a:solidFill>
                <a:latin typeface="Consolas"/>
              </a:rPr>
              <a:t>cloud.services.mySqlBackingServices.connection.jdbcurl</a:t>
            </a:r>
            <a:r>
              <a:rPr lang="it-IT" sz="2400" dirty="0">
                <a:solidFill>
                  <a:srgbClr val="800000"/>
                </a:solidFill>
                <a:latin typeface="Consolas"/>
              </a:rPr>
              <a:t> JDBC URL="</a:t>
            </a:r>
            <a:r>
              <a:rPr lang="it-IT" sz="2400" dirty="0">
                <a:latin typeface="Consolas"/>
              </a:rPr>
              <a:t> + </a:t>
            </a:r>
            <a:r>
              <a:rPr lang="it-IT" sz="2400" dirty="0" err="1">
                <a:latin typeface="Consolas"/>
              </a:rPr>
              <a:t>jdbcUrl</a:t>
            </a:r>
            <a:r>
              <a:rPr lang="it-IT" sz="2400" dirty="0">
                <a:latin typeface="Consolas"/>
              </a:rPr>
              <a:t> + </a:t>
            </a:r>
            <a:endParaRPr lang="it-IT" sz="2400" dirty="0" smtClean="0">
              <a:latin typeface="Consolas"/>
            </a:endParaRPr>
          </a:p>
          <a:p>
            <a:r>
              <a:rPr lang="it-IT" sz="2400" dirty="0">
                <a:solidFill>
                  <a:srgbClr val="800000"/>
                </a:solidFill>
                <a:latin typeface="Consolas"/>
              </a:rPr>
              <a:t>	</a:t>
            </a:r>
            <a:r>
              <a:rPr lang="it-IT" sz="2400" dirty="0" smtClean="0">
                <a:solidFill>
                  <a:srgbClr val="800000"/>
                </a:solidFill>
                <a:latin typeface="Consolas"/>
              </a:rPr>
              <a:t>	" </a:t>
            </a:r>
            <a:r>
              <a:rPr lang="it-IT" sz="2400" dirty="0">
                <a:solidFill>
                  <a:srgbClr val="800000"/>
                </a:solidFill>
                <a:latin typeface="Consolas"/>
              </a:rPr>
              <a:t>\n\n the DATASOURCE URL="</a:t>
            </a:r>
            <a:r>
              <a:rPr lang="it-IT" sz="2400" dirty="0">
                <a:latin typeface="Consolas"/>
              </a:rPr>
              <a:t> + </a:t>
            </a:r>
            <a:r>
              <a:rPr lang="it-IT" sz="2400" dirty="0" err="1">
                <a:latin typeface="Consolas"/>
              </a:rPr>
              <a:t>dataSourceProps.getUrl</a:t>
            </a:r>
            <a:r>
              <a:rPr lang="it-IT" sz="2400" dirty="0">
                <a:latin typeface="Consolas"/>
              </a:rPr>
              <a:t>() + </a:t>
            </a:r>
            <a:r>
              <a:rPr lang="it-IT" sz="2400" dirty="0">
                <a:solidFill>
                  <a:srgbClr val="800000"/>
                </a:solidFill>
                <a:latin typeface="Consolas"/>
              </a:rPr>
              <a:t>".\n\n"</a:t>
            </a:r>
            <a:r>
              <a:rPr lang="it-IT" sz="2400" dirty="0">
                <a:latin typeface="Consolas"/>
              </a:rPr>
              <a:t>);   </a:t>
            </a:r>
            <a:r>
              <a:rPr lang="it-IT" sz="2400" dirty="0" smtClean="0">
                <a:latin typeface="Consolas"/>
              </a:rPr>
              <a:t>}}</a:t>
            </a:r>
            <a:endParaRPr lang="it-IT" sz="2400" dirty="0">
              <a:latin typeface="Consolas"/>
            </a:endParaRPr>
          </a:p>
          <a:p>
            <a:r>
              <a:rPr lang="it-IT" sz="2400" dirty="0">
                <a:latin typeface="Consolas"/>
              </a:rPr>
              <a:t/>
            </a:r>
            <a:br>
              <a:rPr lang="it-IT" sz="2400" dirty="0">
                <a:latin typeface="Consolas"/>
              </a:rPr>
            </a:br>
            <a:endParaRPr lang="it-IT" sz="2400" dirty="0" smtClean="0">
              <a:latin typeface="Consolas"/>
            </a:endParaRPr>
          </a:p>
        </p:txBody>
      </p:sp>
      <p:sp>
        <p:nvSpPr>
          <p:cNvPr id="12" name="Rettangolo 11"/>
          <p:cNvSpPr/>
          <p:nvPr/>
        </p:nvSpPr>
        <p:spPr bwMode="auto">
          <a:xfrm>
            <a:off x="-5861643"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7034136" y="7494251"/>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7754216" y="10438107"/>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animBg="1"/>
      <p:bldP spid="14"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8434048" cy="7109639"/>
          </a:xfrm>
          <a:prstGeom prst="rect">
            <a:avLst/>
          </a:prstGeom>
          <a:noFill/>
        </p:spPr>
        <p:txBody>
          <a:bodyPr wrap="square" rtlCol="0">
            <a:spAutoFit/>
          </a:bodyPr>
          <a:lstStyle/>
          <a:p>
            <a:r>
              <a:rPr lang="it-IT" sz="2400" dirty="0">
                <a:latin typeface="Consolas"/>
              </a:rPr>
              <a:t>--- </a:t>
            </a:r>
            <a:r>
              <a:rPr lang="it-IT" sz="2400" dirty="0" err="1" smtClean="0">
                <a:latin typeface="Consolas"/>
              </a:rPr>
              <a:t>manifest.yml</a:t>
            </a:r>
            <a:r>
              <a:rPr lang="it-IT" sz="2400" dirty="0">
                <a:latin typeface="Consolas"/>
              </a:rPr>
              <a:t/>
            </a:r>
            <a:br>
              <a:rPr lang="it-IT" sz="2400" dirty="0">
                <a:latin typeface="Consolas"/>
              </a:rPr>
            </a:br>
            <a:r>
              <a:rPr lang="it-IT" sz="2400" dirty="0" err="1">
                <a:latin typeface="Consolas"/>
              </a:rPr>
              <a:t>applications</a:t>
            </a:r>
            <a:r>
              <a:rPr lang="it-IT" sz="2400" dirty="0">
                <a:latin typeface="Consolas"/>
              </a:rPr>
              <a:t>: </a:t>
            </a:r>
            <a:br>
              <a:rPr lang="it-IT" sz="2400" dirty="0">
                <a:latin typeface="Consolas"/>
              </a:rPr>
            </a:br>
            <a:r>
              <a:rPr lang="it-IT" sz="2400" dirty="0">
                <a:latin typeface="Consolas"/>
              </a:rPr>
              <a:t>  - </a:t>
            </a:r>
            <a:r>
              <a:rPr lang="it-IT" sz="2400" dirty="0" err="1">
                <a:latin typeface="Consolas"/>
              </a:rPr>
              <a:t>name</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a:t>
            </a:r>
            <a:r>
              <a:rPr lang="it-IT" sz="2400" dirty="0" err="1">
                <a:latin typeface="Consolas"/>
              </a:rPr>
              <a:t>memory</a:t>
            </a:r>
            <a:r>
              <a:rPr lang="it-IT" sz="2400" dirty="0">
                <a:latin typeface="Consolas"/>
              </a:rPr>
              <a:t>: 1024M </a:t>
            </a:r>
            <a:br>
              <a:rPr lang="it-IT" sz="2400" dirty="0">
                <a:latin typeface="Consolas"/>
              </a:rPr>
            </a:br>
            <a:r>
              <a:rPr lang="it-IT" sz="2400" dirty="0">
                <a:latin typeface="Consolas"/>
              </a:rPr>
              <a:t>    </a:t>
            </a:r>
            <a:r>
              <a:rPr lang="it-IT" sz="2400" dirty="0" err="1">
                <a:latin typeface="Consolas"/>
              </a:rPr>
              <a:t>instances</a:t>
            </a:r>
            <a:r>
              <a:rPr lang="it-IT" sz="2400" dirty="0">
                <a:latin typeface="Consolas"/>
              </a:rPr>
              <a:t>: </a:t>
            </a:r>
            <a:r>
              <a:rPr lang="it-IT" sz="2400" dirty="0">
                <a:solidFill>
                  <a:srgbClr val="800080"/>
                </a:solidFill>
                <a:latin typeface="Consolas"/>
              </a:rPr>
              <a:t>1</a:t>
            </a:r>
            <a:r>
              <a:rPr lang="it-IT" sz="2400" dirty="0">
                <a:latin typeface="Consolas"/>
              </a:rPr>
              <a:t> </a:t>
            </a:r>
            <a:br>
              <a:rPr lang="it-IT" sz="2400" dirty="0">
                <a:latin typeface="Consolas"/>
              </a:rPr>
            </a:br>
            <a:r>
              <a:rPr lang="it-IT" sz="2400" dirty="0">
                <a:latin typeface="Consolas"/>
              </a:rPr>
              <a:t>    </a:t>
            </a:r>
            <a:r>
              <a:rPr lang="it-IT" sz="2400" dirty="0" err="1">
                <a:latin typeface="Consolas"/>
              </a:rPr>
              <a:t>buildpack</a:t>
            </a:r>
            <a:r>
              <a:rPr lang="it-IT" sz="2400" dirty="0">
                <a:latin typeface="Consolas"/>
              </a:rPr>
              <a:t>: </a:t>
            </a:r>
            <a:r>
              <a:rPr lang="it-IT" sz="2400" dirty="0" err="1">
                <a:latin typeface="Consolas"/>
              </a:rPr>
              <a:t>java_buildpack</a:t>
            </a:r>
            <a:r>
              <a:rPr lang="it-IT" sz="2400" dirty="0">
                <a:latin typeface="Consolas"/>
              </a:rPr>
              <a:t> </a:t>
            </a:r>
            <a:br>
              <a:rPr lang="it-IT" sz="2400" dirty="0">
                <a:latin typeface="Consolas"/>
              </a:rPr>
            </a:br>
            <a:r>
              <a:rPr lang="it-IT" sz="2400" dirty="0">
                <a:latin typeface="Consolas"/>
              </a:rPr>
              <a:t>    </a:t>
            </a:r>
            <a:r>
              <a:rPr lang="it-IT" sz="2400" dirty="0" err="1">
                <a:latin typeface="Consolas"/>
              </a:rPr>
              <a:t>host</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domain: </a:t>
            </a:r>
            <a:r>
              <a:rPr lang="it-IT" sz="2400" dirty="0" err="1">
                <a:latin typeface="Consolas"/>
              </a:rPr>
              <a:t>cfapps.io</a:t>
            </a:r>
            <a:r>
              <a:rPr lang="it-IT" sz="2400" dirty="0">
                <a:latin typeface="Consolas"/>
              </a:rPr>
              <a:t> </a:t>
            </a:r>
            <a:br>
              <a:rPr lang="it-IT" sz="2400" dirty="0">
                <a:latin typeface="Consolas"/>
              </a:rPr>
            </a:br>
            <a:r>
              <a:rPr lang="it-IT" sz="2400" dirty="0">
                <a:latin typeface="Consolas"/>
              </a:rPr>
              <a:t>    </a:t>
            </a:r>
            <a:r>
              <a:rPr lang="it-IT" sz="2400" dirty="0" err="1">
                <a:latin typeface="Consolas"/>
              </a:rPr>
              <a:t>path</a:t>
            </a:r>
            <a:r>
              <a:rPr lang="it-IT" sz="2400" dirty="0">
                <a:latin typeface="Consolas"/>
              </a:rPr>
              <a:t>: target/</a:t>
            </a:r>
            <a:r>
              <a:rPr lang="it-IT" sz="2400" dirty="0">
                <a:solidFill>
                  <a:srgbClr val="800080"/>
                </a:solidFill>
                <a:latin typeface="Consolas"/>
              </a:rPr>
              <a:t>00</a:t>
            </a:r>
            <a:r>
              <a:rPr lang="it-IT" sz="2400" dirty="0">
                <a:latin typeface="Consolas"/>
              </a:rPr>
              <a:t>-bookABattery_SERVICE-</a:t>
            </a:r>
            <a:r>
              <a:rPr lang="it-IT" sz="2400" dirty="0">
                <a:solidFill>
                  <a:srgbClr val="800080"/>
                </a:solidFill>
                <a:latin typeface="Consolas"/>
              </a:rPr>
              <a:t>1.0</a:t>
            </a:r>
            <a:r>
              <a:rPr lang="it-IT" sz="2400" dirty="0">
                <a:latin typeface="Consolas"/>
              </a:rPr>
              <a:t>.</a:t>
            </a:r>
            <a:r>
              <a:rPr lang="it-IT" sz="2400" dirty="0">
                <a:solidFill>
                  <a:srgbClr val="800080"/>
                </a:solidFill>
                <a:latin typeface="Consolas"/>
              </a:rPr>
              <a:t>0</a:t>
            </a:r>
            <a:r>
              <a:rPr lang="it-IT" sz="2400" dirty="0">
                <a:latin typeface="Consolas"/>
              </a:rPr>
              <a:t>.BUILD-SNAPSHOT.jar </a:t>
            </a:r>
            <a:br>
              <a:rPr lang="it-IT" sz="2400" dirty="0">
                <a:latin typeface="Consolas"/>
              </a:rPr>
            </a:br>
            <a:r>
              <a:rPr lang="it-IT" sz="2400" dirty="0">
                <a:latin typeface="Consolas"/>
              </a:rPr>
              <a:t>    </a:t>
            </a:r>
            <a:r>
              <a:rPr lang="it-IT" sz="2400" dirty="0" err="1">
                <a:latin typeface="Consolas"/>
              </a:rPr>
              <a:t>services</a:t>
            </a:r>
            <a:r>
              <a:rPr lang="it-IT" sz="2400" dirty="0">
                <a:latin typeface="Consolas"/>
              </a:rPr>
              <a:t>: </a:t>
            </a:r>
            <a:br>
              <a:rPr lang="it-IT" sz="2400" dirty="0">
                <a:latin typeface="Consolas"/>
              </a:rPr>
            </a:br>
            <a:r>
              <a:rPr lang="it-IT" sz="2400" dirty="0">
                <a:latin typeface="Consolas"/>
              </a:rPr>
              <a:t>     - </a:t>
            </a:r>
            <a:r>
              <a:rPr lang="it-IT" sz="2400" dirty="0" err="1">
                <a:latin typeface="Consolas"/>
              </a:rPr>
              <a:t>mySqlBackingServices</a:t>
            </a:r>
            <a:r>
              <a:rPr lang="it-IT" sz="2400" dirty="0">
                <a:latin typeface="Consolas"/>
              </a:rPr>
              <a:t> </a:t>
            </a:r>
            <a:br>
              <a:rPr lang="it-IT" sz="2400" dirty="0">
                <a:latin typeface="Consolas"/>
              </a:rPr>
            </a:br>
            <a:r>
              <a:rPr lang="it-IT" sz="2400" dirty="0">
                <a:latin typeface="Consolas"/>
              </a:rPr>
              <a:t>    </a:t>
            </a:r>
            <a:r>
              <a:rPr lang="it-IT" sz="2400" dirty="0" err="1">
                <a:latin typeface="Consolas"/>
              </a:rPr>
              <a:t>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jpa</a:t>
            </a:r>
            <a:r>
              <a:rPr lang="it-IT" sz="2400" dirty="0">
                <a:latin typeface="Consolas"/>
              </a:rPr>
              <a:t>: </a:t>
            </a:r>
            <a:br>
              <a:rPr lang="it-IT" sz="2400" dirty="0">
                <a:latin typeface="Consolas"/>
              </a:rPr>
            </a:br>
            <a:r>
              <a:rPr lang="it-IT" sz="2400" dirty="0">
                <a:latin typeface="Consolas"/>
              </a:rPr>
              <a:t>    </a:t>
            </a:r>
            <a:r>
              <a:rPr lang="it-IT" sz="2400" dirty="0" err="1">
                <a:latin typeface="Consolas"/>
              </a:rPr>
              <a:t>hibernate.ddl</a:t>
            </a:r>
            <a:r>
              <a:rPr lang="it-IT" sz="2400" dirty="0">
                <a:latin typeface="Consolas"/>
              </a:rPr>
              <a:t>-auto: none </a:t>
            </a:r>
            <a:br>
              <a:rPr lang="it-IT" sz="2400" dirty="0">
                <a:latin typeface="Consolas"/>
              </a:rPr>
            </a:br>
            <a:r>
              <a:rPr lang="it-IT" sz="2400" dirty="0">
                <a:latin typeface="Consolas"/>
              </a:rPr>
              <a:t>    </a:t>
            </a:r>
            <a:r>
              <a:rPr lang="it-IT" sz="2400" dirty="0" err="1">
                <a:latin typeface="Consolas"/>
              </a:rPr>
              <a:t>show_sql</a:t>
            </a:r>
            <a:r>
              <a:rPr lang="it-IT" sz="2400" dirty="0">
                <a:latin typeface="Consolas"/>
              </a:rPr>
              <a:t>: </a:t>
            </a:r>
            <a:r>
              <a:rPr lang="it-IT" sz="2400" dirty="0">
                <a:solidFill>
                  <a:srgbClr val="0000FF"/>
                </a:solidFill>
                <a:latin typeface="Consolas"/>
              </a:rPr>
              <a:t>false</a:t>
            </a:r>
            <a:r>
              <a:rPr lang="it-IT" sz="2400" dirty="0">
                <a:latin typeface="Consolas"/>
              </a:rPr>
              <a:t> </a:t>
            </a:r>
            <a:br>
              <a:rPr lang="it-IT" sz="2400" dirty="0">
                <a:latin typeface="Consolas"/>
              </a:rPr>
            </a:br>
            <a:r>
              <a:rPr lang="it-IT" sz="2400" dirty="0" err="1">
                <a:latin typeface="Consolas"/>
              </a:rPr>
              <a:t>env</a:t>
            </a:r>
            <a:r>
              <a:rPr lang="it-IT" sz="2400" dirty="0">
                <a:latin typeface="Consolas"/>
              </a:rPr>
              <a:t>: </a:t>
            </a:r>
            <a:br>
              <a:rPr lang="it-IT" sz="2400" dirty="0">
                <a:latin typeface="Consolas"/>
              </a:rPr>
            </a:br>
            <a:r>
              <a:rPr lang="it-IT" sz="2400" dirty="0">
                <a:latin typeface="Consolas"/>
              </a:rPr>
              <a:t>    SPRING_PROFILES_ACTIVE: </a:t>
            </a:r>
            <a:r>
              <a:rPr lang="it-IT" sz="2400" b="1" dirty="0" err="1">
                <a:latin typeface="Consolas"/>
              </a:rPr>
              <a:t>cloudfoundry</a:t>
            </a:r>
            <a:r>
              <a:rPr lang="it-IT" sz="2400" dirty="0">
                <a:latin typeface="Consolas"/>
              </a:rPr>
              <a:t> </a:t>
            </a:r>
            <a:br>
              <a:rPr lang="it-IT" sz="2400" dirty="0">
                <a:latin typeface="Consolas"/>
              </a:rPr>
            </a:br>
            <a:r>
              <a:rPr lang="it-IT" sz="2400" dirty="0">
                <a:latin typeface="Consolas"/>
              </a:rPr>
              <a:t>    DEBUG: </a:t>
            </a:r>
            <a:r>
              <a:rPr lang="it-IT" sz="2400" dirty="0">
                <a:solidFill>
                  <a:srgbClr val="800000"/>
                </a:solidFill>
                <a:latin typeface="Consolas"/>
              </a:rPr>
              <a:t>"</a:t>
            </a:r>
            <a:r>
              <a:rPr lang="it-IT" sz="2400" dirty="0" err="1">
                <a:solidFill>
                  <a:srgbClr val="800000"/>
                </a:solidFill>
                <a:latin typeface="Consolas"/>
              </a:rPr>
              <a:t>true</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r>
              <a:rPr lang="it-IT" sz="2400" dirty="0" err="1">
                <a:latin typeface="Consolas"/>
              </a:rPr>
              <a:t>debug</a:t>
            </a:r>
            <a:r>
              <a:rPr lang="it-IT" sz="2400" dirty="0">
                <a:latin typeface="Consolas"/>
              </a:rPr>
              <a:t>: </a:t>
            </a:r>
            <a:r>
              <a:rPr lang="it-IT" sz="2400" dirty="0">
                <a:solidFill>
                  <a:srgbClr val="800000"/>
                </a:solidFill>
                <a:latin typeface="Consolas"/>
              </a:rPr>
              <a:t>"</a:t>
            </a:r>
            <a:r>
              <a:rPr lang="it-IT" sz="2400" dirty="0" err="1">
                <a:solidFill>
                  <a:srgbClr val="800000"/>
                </a:solidFill>
                <a:latin typeface="Consolas"/>
              </a:rPr>
              <a:t>true</a:t>
            </a:r>
            <a:r>
              <a:rPr lang="it-IT" sz="2400" dirty="0" smtClean="0">
                <a:solidFill>
                  <a:srgbClr val="800000"/>
                </a:solidFill>
                <a:latin typeface="Consolas"/>
              </a:rPr>
              <a:t>"</a:t>
            </a:r>
            <a:endParaRPr lang="it-IT" sz="2400" dirty="0">
              <a:latin typeface="Consolas"/>
            </a:endParaRPr>
          </a:p>
        </p:txBody>
      </p:sp>
      <p:sp>
        <p:nvSpPr>
          <p:cNvPr id="12" name="Rettangolo 11"/>
          <p:cNvSpPr/>
          <p:nvPr/>
        </p:nvSpPr>
        <p:spPr bwMode="auto">
          <a:xfrm>
            <a:off x="1334580" y="5052287"/>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598712" y="7268590"/>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2882869"/>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CasellaDiTesto 17"/>
          <p:cNvSpPr txBox="1"/>
          <p:nvPr/>
        </p:nvSpPr>
        <p:spPr>
          <a:xfrm>
            <a:off x="618928" y="9234264"/>
            <a:ext cx="18434048" cy="523220"/>
          </a:xfrm>
          <a:prstGeom prst="rect">
            <a:avLst/>
          </a:prstGeom>
          <a:noFill/>
        </p:spPr>
        <p:txBody>
          <a:bodyPr wrap="square" rtlCol="0">
            <a:spAutoFit/>
          </a:bodyPr>
          <a:lstStyle/>
          <a:p>
            <a:r>
              <a:rPr lang="it-IT" sz="2800" dirty="0" smtClean="0">
                <a:latin typeface="Consolas"/>
              </a:rPr>
              <a:t>Show </a:t>
            </a:r>
            <a:r>
              <a:rPr lang="it-IT" sz="2800" dirty="0" err="1" smtClean="0">
                <a:latin typeface="Consolas"/>
              </a:rPr>
              <a:t>at</a:t>
            </a:r>
            <a:r>
              <a:rPr lang="it-IT" sz="2800" dirty="0" smtClean="0">
                <a:latin typeface="Consolas"/>
              </a:rPr>
              <a:t> </a:t>
            </a:r>
            <a:r>
              <a:rPr lang="it-IT" sz="2800" dirty="0" err="1" smtClean="0">
                <a:latin typeface="Consolas"/>
              </a:rPr>
              <a:t>launch</a:t>
            </a:r>
            <a:r>
              <a:rPr lang="it-IT" sz="2800" dirty="0" smtClean="0">
                <a:latin typeface="Consolas"/>
              </a:rPr>
              <a:t> log </a:t>
            </a:r>
            <a:r>
              <a:rPr lang="it-IT" sz="2800" dirty="0" err="1" smtClean="0">
                <a:latin typeface="Consolas"/>
              </a:rPr>
              <a:t>boot</a:t>
            </a:r>
            <a:r>
              <a:rPr lang="it-IT" sz="2800" dirty="0" smtClean="0">
                <a:latin typeface="Consolas"/>
              </a:rPr>
              <a:t> with database </a:t>
            </a:r>
            <a:r>
              <a:rPr lang="it-IT" sz="2800" dirty="0" err="1" smtClean="0">
                <a:latin typeface="Consolas"/>
              </a:rPr>
              <a:t>resolution</a:t>
            </a:r>
            <a:endParaRPr lang="it-IT" sz="2800" dirty="0">
              <a:latin typeface="Consolas"/>
            </a:endParaRPr>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8"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endParaRPr lang="it-IT" dirty="0"/>
          </a:p>
        </p:txBody>
      </p:sp>
      <p:sp>
        <p:nvSpPr>
          <p:cNvPr id="3" name="Segnaposto contenuto 2"/>
          <p:cNvSpPr>
            <a:spLocks noGrp="1"/>
          </p:cNvSpPr>
          <p:nvPr>
            <p:ph idx="1"/>
          </p:nvPr>
        </p:nvSpPr>
        <p:spPr/>
        <p:txBody>
          <a:bodyPr/>
          <a:lstStyle/>
          <a:p>
            <a:r>
              <a:rPr lang="en-US" dirty="0" smtClean="0"/>
              <a:t>……</a:t>
            </a: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990572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endParaRPr lang="it-IT" dirty="0"/>
          </a:p>
        </p:txBody>
      </p:sp>
      <p:sp>
        <p:nvSpPr>
          <p:cNvPr id="8" name="CasellaDiTesto 7"/>
          <p:cNvSpPr txBox="1"/>
          <p:nvPr/>
        </p:nvSpPr>
        <p:spPr>
          <a:xfrm>
            <a:off x="749316" y="5417840"/>
            <a:ext cx="18434048" cy="6124754"/>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a:p>
          <a:p>
            <a:r>
              <a:rPr lang="it-IT" sz="2800" b="1" dirty="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a:p>
            <a:r>
              <a:rPr lang="it-IT" sz="2800" b="1" dirty="0">
                <a:solidFill>
                  <a:srgbClr val="00B050"/>
                </a:solidFill>
              </a:rPr>
              <a:t>#</a:t>
            </a:r>
            <a:r>
              <a:rPr lang="it-IT" sz="2800" b="1" dirty="0" err="1">
                <a:solidFill>
                  <a:srgbClr val="00B050"/>
                </a:solidFill>
              </a:rPr>
              <a:t>input_not_confirm_topic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input_not_confirm_topic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dirty="0">
                <a:latin typeface="Consolas"/>
              </a:rPr>
              <a:t>@</a:t>
            </a:r>
            <a:r>
              <a:rPr lang="it-IT" sz="2800" dirty="0" err="1">
                <a:latin typeface="Consolas"/>
              </a:rPr>
              <a:t>EnableScheduling</a:t>
            </a:r>
            <a:r>
              <a:rPr lang="en-US" sz="2800" dirty="0" smtClean="0">
                <a:latin typeface="Consolas"/>
              </a:rPr>
              <a:t/>
            </a:r>
            <a:br>
              <a:rPr lang="en-US" sz="2800" dirty="0" smtClean="0">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671853" y="3325776"/>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671853" y="5856820"/>
            <a:ext cx="17302064" cy="151216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094" y="1601416"/>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3"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t>
            </a:r>
            <a:r>
              <a:rPr lang="it-IT" dirty="0" smtClean="0"/>
              <a:t>Architecture consumer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7109639"/>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a:latin typeface="Consolas"/>
              </a:rPr>
              <a:t>();</a:t>
            </a:r>
          </a:p>
          <a:p>
            <a:r>
              <a:rPr lang="it-IT" sz="2400" dirty="0">
                <a:latin typeface="Consolas"/>
              </a:rPr>
              <a:t> </a:t>
            </a:r>
            <a:r>
              <a:rPr lang="it-IT" sz="2400" dirty="0">
                <a:latin typeface="Consolas"/>
              </a:rPr>
              <a:t/>
            </a:r>
            <a:br>
              <a:rPr lang="it-IT" sz="2400" dirty="0">
                <a:latin typeface="Consolas"/>
              </a:rPr>
            </a:br>
            <a:endParaRPr lang="it-IT" sz="2400" dirty="0">
              <a:latin typeface="Consolas"/>
            </a:endParaRPr>
          </a:p>
          <a:p>
            <a:endParaRPr lang="it-IT" sz="2400" dirty="0">
              <a:latin typeface="Consolas"/>
            </a:endParaRPr>
          </a:p>
          <a:p>
            <a:endParaRPr lang="it-IT" sz="2400" dirty="0" smtClean="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2581000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t>
            </a:r>
            <a:r>
              <a:rPr lang="it-IT" dirty="0" smtClean="0"/>
              <a:t>Architecture consumer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8217634"/>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ISinkConfirmTopic.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service.updatePendingBooking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updateNotConfirmPending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dirty="0" err="1" smtClean="0">
                <a:latin typeface="Consolas"/>
              </a:rPr>
              <a:t>service.updateNotConfirmedBooking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a:t>
            </a:r>
            <a:endParaRPr lang="it-IT" sz="2400" dirty="0">
              <a:latin typeface="Consolas"/>
            </a:endParaRPr>
          </a:p>
          <a:p>
            <a:r>
              <a:rPr lang="it-IT" sz="2400" dirty="0">
                <a:latin typeface="Consolas"/>
              </a:rPr>
              <a:t/>
            </a:r>
            <a:br>
              <a:rPr lang="it-IT" sz="2400" dirty="0">
                <a:latin typeface="Consolas"/>
              </a:rPr>
            </a:br>
            <a:endParaRPr lang="it-IT" sz="2400" dirty="0" smtClean="0">
              <a:latin typeface="Consolas"/>
            </a:endParaRPr>
          </a:p>
        </p:txBody>
      </p:sp>
      <p:sp>
        <p:nvSpPr>
          <p:cNvPr id="10" name="Rettangolo 9"/>
          <p:cNvSpPr/>
          <p:nvPr/>
        </p:nvSpPr>
        <p:spPr bwMode="auto">
          <a:xfrm>
            <a:off x="1201670" y="4329046"/>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88114" y="7650088"/>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t>
            </a:r>
            <a:r>
              <a:rPr lang="it-IT" dirty="0" smtClean="0"/>
              <a:t>Architecture </a:t>
            </a:r>
            <a:r>
              <a:rPr lang="it-IT" dirty="0" err="1" smtClean="0"/>
              <a:t>publish</a:t>
            </a:r>
            <a:r>
              <a:rPr lang="it-IT" dirty="0" smtClean="0"/>
              <a:t>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313384"/>
            <a:ext cx="18434048" cy="4154984"/>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CasellaDiTesto 6"/>
          <p:cNvSpPr txBox="1"/>
          <p:nvPr/>
        </p:nvSpPr>
        <p:spPr>
          <a:xfrm>
            <a:off x="905418" y="5273824"/>
            <a:ext cx="18434048" cy="8217634"/>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ISinkOutputTopic.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kafkaChannel.outputPendingTopic</a:t>
            </a:r>
            <a:r>
              <a:rPr lang="it-IT" sz="2400" dirty="0">
                <a:latin typeface="Consolas"/>
              </a:rPr>
              <a:t>().</a:t>
            </a:r>
            <a:r>
              <a:rPr lang="it-IT" sz="2400" dirty="0" err="1">
                <a:latin typeface="Consolas"/>
              </a:rPr>
              <a:t>send</a:t>
            </a:r>
            <a:r>
              <a:rPr lang="it-IT" sz="2400" dirty="0">
                <a:latin typeface="Consolas"/>
              </a:rPr>
              <a:t>(</a:t>
            </a:r>
            <a:r>
              <a:rPr lang="it-IT" sz="2400" dirty="0" err="1">
                <a:latin typeface="Consolas"/>
              </a:rPr>
              <a:t>MessageBuilder.withPayload</a:t>
            </a:r>
            <a:r>
              <a:rPr lang="it-IT" sz="2400" dirty="0">
                <a:latin typeface="Consolas"/>
              </a:rPr>
              <a:t>(</a:t>
            </a:r>
            <a:r>
              <a:rPr lang="it-IT" sz="2400" dirty="0" err="1">
                <a:latin typeface="Consolas"/>
              </a:rPr>
              <a:t>dtInfo</a:t>
            </a:r>
            <a:r>
              <a:rPr lang="it-IT" sz="2400" dirty="0">
                <a:latin typeface="Consolas"/>
              </a:rPr>
              <a:t>).build</a:t>
            </a:r>
            <a:r>
              <a:rPr lang="it-IT" sz="2400" dirty="0" smtClean="0">
                <a:latin typeface="Consolas"/>
              </a:rPr>
              <a:t>());</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a:t>
            </a:r>
          </a:p>
          <a:p>
            <a:r>
              <a:rPr lang="it-IT" sz="2400" dirty="0">
                <a:latin typeface="Consolas"/>
              </a:rPr>
              <a:t/>
            </a:r>
            <a:br>
              <a:rPr lang="it-IT" sz="2400" dirty="0">
                <a:latin typeface="Consolas"/>
              </a:rPr>
            </a:br>
            <a:endParaRPr lang="it-IT" sz="2400" dirty="0">
              <a:latin typeface="Consolas"/>
            </a:endParaRPr>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t>
            </a:r>
            <a:r>
              <a:rPr lang="it-IT" dirty="0" smtClean="0"/>
              <a:t>Architecture </a:t>
            </a:r>
            <a:r>
              <a:rPr lang="it-IT" dirty="0" err="1" smtClean="0"/>
              <a:t>scheduler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8586966"/>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private</a:t>
            </a:r>
            <a:r>
              <a:rPr lang="it-IT" sz="2400" dirty="0">
                <a:latin typeface="Consolas"/>
              </a:rPr>
              <a:t> </a:t>
            </a:r>
            <a:r>
              <a:rPr lang="it-IT" sz="2400" dirty="0" err="1">
                <a:solidFill>
                  <a:srgbClr val="0000FF"/>
                </a:solidFill>
                <a:latin typeface="Consolas"/>
              </a:rPr>
              <a:t>static</a:t>
            </a:r>
            <a:r>
              <a:rPr lang="it-IT" sz="2400" dirty="0">
                <a:latin typeface="Consolas"/>
              </a:rPr>
              <a:t> </a:t>
            </a:r>
            <a:r>
              <a:rPr lang="it-IT" sz="2400" dirty="0" err="1">
                <a:latin typeface="Consolas"/>
              </a:rPr>
              <a:t>final</a:t>
            </a:r>
            <a:r>
              <a:rPr lang="it-IT" sz="2400" dirty="0">
                <a:latin typeface="Consolas"/>
              </a:rPr>
              <a:t> </a:t>
            </a:r>
            <a:r>
              <a:rPr lang="it-IT" sz="2400" dirty="0" err="1">
                <a:latin typeface="Consolas"/>
              </a:rPr>
              <a:t>SimpleDateFormat</a:t>
            </a:r>
            <a:r>
              <a:rPr lang="it-IT" sz="2400" dirty="0">
                <a:latin typeface="Consolas"/>
              </a:rPr>
              <a:t> </a:t>
            </a:r>
            <a:r>
              <a:rPr lang="it-IT" sz="2400" dirty="0" err="1">
                <a:latin typeface="Consolas"/>
              </a:rPr>
              <a:t>dateFormat</a:t>
            </a:r>
            <a:r>
              <a:rPr lang="it-IT" sz="2400" dirty="0">
                <a:latin typeface="Consolas"/>
              </a:rPr>
              <a:t> = </a:t>
            </a:r>
            <a:r>
              <a:rPr lang="it-IT" sz="2400" dirty="0" smtClean="0">
                <a:solidFill>
                  <a:srgbClr val="0000FF"/>
                </a:solidFill>
                <a:latin typeface="Consolas"/>
              </a:rPr>
              <a:t>new</a:t>
            </a:r>
            <a:r>
              <a:rPr lang="it-IT" sz="2400" dirty="0" smtClean="0">
                <a:latin typeface="Consolas"/>
              </a:rPr>
              <a:t> </a:t>
            </a:r>
            <a:r>
              <a:rPr lang="it-IT" sz="2400" dirty="0" err="1">
                <a:latin typeface="Consolas"/>
              </a:rPr>
              <a:t>SimpleDateFormat</a:t>
            </a:r>
            <a:r>
              <a:rPr lang="it-IT" sz="2400" dirty="0">
                <a:latin typeface="Consolas"/>
              </a:rPr>
              <a:t>(</a:t>
            </a:r>
            <a:r>
              <a:rPr lang="it-IT" sz="2400" dirty="0">
                <a:solidFill>
                  <a:srgbClr val="800000"/>
                </a:solidFill>
                <a:latin typeface="Consolas"/>
              </a:rPr>
              <a:t>"MM/</a:t>
            </a:r>
            <a:r>
              <a:rPr lang="it-IT" sz="2400" dirty="0" err="1">
                <a:solidFill>
                  <a:srgbClr val="800000"/>
                </a:solidFill>
                <a:latin typeface="Consolas"/>
              </a:rPr>
              <a:t>dd</a:t>
            </a:r>
            <a:r>
              <a:rPr lang="it-IT" sz="2400" dirty="0">
                <a:solidFill>
                  <a:srgbClr val="800000"/>
                </a:solidFill>
                <a:latin typeface="Consolas"/>
              </a:rPr>
              <a:t>/</a:t>
            </a:r>
            <a:r>
              <a:rPr lang="it-IT" sz="2400" dirty="0" err="1">
                <a:solidFill>
                  <a:srgbClr val="800000"/>
                </a:solidFill>
                <a:latin typeface="Consolas"/>
              </a:rPr>
              <a:t>yyyy</a:t>
            </a:r>
            <a:r>
              <a:rPr lang="it-IT" sz="2400" dirty="0">
                <a:solidFill>
                  <a:srgbClr val="800000"/>
                </a:solidFill>
                <a:latin typeface="Consolas"/>
              </a:rPr>
              <a:t> </a:t>
            </a:r>
            <a:r>
              <a:rPr lang="it-IT" sz="2400" dirty="0" err="1">
                <a:solidFill>
                  <a:srgbClr val="800000"/>
                </a:solidFill>
                <a:latin typeface="Consolas"/>
              </a:rPr>
              <a:t>HH:mm:ss</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err="1">
                <a:latin typeface="Consolas"/>
              </a:rPr>
              <a:t>Scheduled</a:t>
            </a:r>
            <a:r>
              <a:rPr lang="it-IT" sz="2400" dirty="0">
                <a:latin typeface="Consolas"/>
              </a:rPr>
              <a:t>(</a:t>
            </a:r>
            <a:r>
              <a:rPr lang="it-IT" sz="2400" dirty="0" err="1">
                <a:latin typeface="Consolas"/>
              </a:rPr>
              <a:t>fixedRate</a:t>
            </a:r>
            <a:r>
              <a:rPr lang="it-IT" sz="2400" dirty="0">
                <a:latin typeface="Consolas"/>
              </a:rPr>
              <a:t> = </a:t>
            </a:r>
            <a:r>
              <a:rPr lang="it-IT" sz="2400" dirty="0">
                <a:solidFill>
                  <a:srgbClr val="800080"/>
                </a:solidFill>
                <a:latin typeface="Consolas"/>
              </a:rPr>
              <a:t>60000</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err="1">
                <a:solidFill>
                  <a:srgbClr val="800000"/>
                </a:solidFill>
                <a:latin typeface="Consolas"/>
              </a:rPr>
              <a:t>DbPollingPending</a:t>
            </a:r>
            <a:r>
              <a:rPr lang="it-IT" sz="2400" dirty="0">
                <a:solidFill>
                  <a:srgbClr val="800000"/>
                </a:solidFill>
                <a:latin typeface="Consolas"/>
              </a:rPr>
              <a:t> Job -&gt; "</a:t>
            </a:r>
            <a:r>
              <a:rPr lang="it-IT" sz="2400" dirty="0">
                <a:latin typeface="Consolas"/>
              </a:rPr>
              <a:t> + </a:t>
            </a:r>
            <a:r>
              <a:rPr lang="it-IT" sz="2400" dirty="0" err="1">
                <a:latin typeface="Consolas"/>
              </a:rPr>
              <a:t>dateFormat.format</a:t>
            </a:r>
            <a:r>
              <a:rPr lang="it-IT" sz="2400" dirty="0">
                <a:latin typeface="Consolas"/>
              </a:rPr>
              <a:t>(</a:t>
            </a:r>
            <a:r>
              <a:rPr lang="it-IT" sz="2400" dirty="0">
                <a:solidFill>
                  <a:srgbClr val="0000FF"/>
                </a:solidFill>
                <a:latin typeface="Consolas"/>
              </a:rPr>
              <a:t>new</a:t>
            </a:r>
            <a:r>
              <a:rPr lang="it-IT" sz="2400" dirty="0">
                <a:latin typeface="Consolas"/>
              </a:rPr>
              <a:t> Date()));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0" name="Rettangolo 9"/>
          <p:cNvSpPr/>
          <p:nvPr/>
        </p:nvSpPr>
        <p:spPr bwMode="auto">
          <a:xfrm>
            <a:off x="1246785" y="4697760"/>
            <a:ext cx="5400600"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1246784" y="7218040"/>
            <a:ext cx="13249472"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P spid="8"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829865692"/>
      </p:ext>
    </p:extLst>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a:t>
            </a:r>
            <a:r>
              <a:rPr lang="it-IT" dirty="0" smtClean="0"/>
              <a:t>DEFINITION</a:t>
            </a:r>
          </a:p>
          <a:p>
            <a:r>
              <a:rPr lang="en-US" dirty="0"/>
              <a:t>The Eureka is described by Netflix as</a:t>
            </a:r>
            <a:endParaRPr lang="it-IT" dirty="0"/>
          </a:p>
          <a:p>
            <a:pPr marL="0" indent="0">
              <a:buNone/>
            </a:pPr>
            <a:r>
              <a:rPr lang="en-US" dirty="0"/>
              <a:t>a </a:t>
            </a:r>
            <a:endParaRPr lang="en-US" dirty="0" smtClean="0"/>
          </a:p>
          <a:p>
            <a:pPr marL="742950" indent="-742950">
              <a:buFont typeface="+mj-lt"/>
              <a:buAutoNum type="arabicPeriod"/>
            </a:pPr>
            <a:r>
              <a:rPr lang="en-US" dirty="0" smtClean="0"/>
              <a:t>Eureka is REST </a:t>
            </a:r>
            <a:r>
              <a:rPr lang="en-US" dirty="0"/>
              <a:t>based service </a:t>
            </a:r>
            <a:r>
              <a:rPr lang="en-US" strike="sngStrike" dirty="0"/>
              <a:t>that is primarily used in the AWS cloud </a:t>
            </a:r>
            <a:r>
              <a:rPr lang="en-US" dirty="0"/>
              <a:t>for locating services for the purpose of load balancing and failover of middle-tier servers. We call this service, the Eureka Server. </a:t>
            </a:r>
            <a:endParaRPr lang="en-US" dirty="0" smtClean="0"/>
          </a:p>
          <a:p>
            <a:pPr marL="742950" indent="-742950">
              <a:buFont typeface="+mj-lt"/>
              <a:buAutoNum type="arabicPeriod"/>
            </a:pPr>
            <a:r>
              <a:rPr lang="en-US" dirty="0" smtClean="0"/>
              <a:t>Eureka </a:t>
            </a:r>
            <a:r>
              <a:rPr lang="en-US" dirty="0"/>
              <a:t>also comes with a Java-based client </a:t>
            </a:r>
            <a:r>
              <a:rPr lang="en-US" dirty="0" err="1"/>
              <a:t>component,the</a:t>
            </a:r>
            <a:r>
              <a:rPr lang="en-US" dirty="0"/>
              <a:t> Eureka Client, which makes interactions with the service much easier. The client also has a built-in load balancer that does basic round-robin load balancing.</a:t>
            </a:r>
            <a:endParaRPr lang="it-IT" dirty="0"/>
          </a:p>
          <a:p>
            <a:pPr marL="742950" indent="-742950">
              <a:buFont typeface="+mj-lt"/>
              <a:buAutoNum type="arabicPeriod"/>
            </a:pPr>
            <a:r>
              <a:rPr lang="en-US" dirty="0"/>
              <a:t>So basically, Eureka is a register, that will know where which one of our services lives, how many instances of they are up (or down) and how to access them.</a:t>
            </a:r>
            <a:endParaRPr lang="it-IT" dirty="0"/>
          </a:p>
          <a:p>
            <a:pPr marL="742950" indent="-742950">
              <a:buFont typeface="+mj-lt"/>
              <a:buAutoNum type="arabicPeriod"/>
            </a:pPr>
            <a:r>
              <a:rPr lang="en-US" dirty="0" smtClean="0"/>
              <a:t>(By means of  Spring Cloud) Thanks </a:t>
            </a:r>
            <a:r>
              <a:rPr lang="en-US" dirty="0"/>
              <a:t>to </a:t>
            </a:r>
            <a:r>
              <a:rPr lang="en-US" dirty="0" smtClean="0"/>
              <a:t>Spring Cloud , </a:t>
            </a:r>
            <a:r>
              <a:rPr lang="en-US" dirty="0"/>
              <a:t>all the complexity to get a Eureka server up and running was wrapped inside useful libraries that we'll be using in this series.</a:t>
            </a:r>
            <a:endParaRPr lang="it-IT"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3536" y="-358316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development\microS_code2016_DOCS\VEHICLE\CAMIONCINO_01-sec_frame.gif"/>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0755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a:t>
            </a:r>
            <a:r>
              <a:rPr lang="it-IT" dirty="0" err="1" smtClean="0"/>
              <a:t>how</a:t>
            </a:r>
            <a:r>
              <a:rPr lang="it-IT" dirty="0" smtClean="0"/>
              <a:t> </a:t>
            </a:r>
            <a:r>
              <a:rPr lang="it-IT" dirty="0" err="1" smtClean="0"/>
              <a:t>it</a:t>
            </a:r>
            <a:r>
              <a:rPr lang="it-IT" dirty="0" smtClean="0"/>
              <a:t> </a:t>
            </a:r>
            <a:r>
              <a:rPr lang="it-IT" dirty="0" err="1" smtClean="0"/>
              <a:t>works</a:t>
            </a:r>
            <a:endParaRPr lang="it-IT" dirty="0" smtClean="0"/>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664" y="167342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SERVER</a:t>
            </a:r>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8434048"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9956" y="2788019"/>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endParaRPr lang="it-IT" sz="2800" dirty="0" smtClean="0">
              <a:latin typeface="Consolas"/>
            </a:endParaRPr>
          </a:p>
        </p:txBody>
      </p:sp>
      <p:sp>
        <p:nvSpPr>
          <p:cNvPr id="10" name="Rettangolo 9"/>
          <p:cNvSpPr/>
          <p:nvPr/>
        </p:nvSpPr>
        <p:spPr bwMode="auto">
          <a:xfrm>
            <a:off x="716197" y="270197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14074" y="6380439"/>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66473" y="9778801"/>
            <a:ext cx="11459035"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32937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a:t>
            </a:r>
            <a:r>
              <a:rPr lang="it-IT" dirty="0" err="1" smtClean="0"/>
              <a:t>SERVICE</a:t>
            </a:r>
            <a:endParaRPr lang="it-IT" dirty="0"/>
          </a:p>
        </p:txBody>
      </p:sp>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8958" y="11366289"/>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37832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List&lt;</a:t>
            </a:r>
            <a:r>
              <a:rPr lang="it-IT" sz="2800" dirty="0" err="1">
                <a:latin typeface="Consolas"/>
              </a:rPr>
              <a:t>ServiceInstance</a:t>
            </a:r>
            <a:r>
              <a:rPr lang="it-IT" sz="2800" dirty="0">
                <a:latin typeface="Consolas"/>
              </a:rPr>
              <a:t>&gt; </a:t>
            </a:r>
            <a:r>
              <a:rPr lang="it-IT" sz="2800" dirty="0" err="1">
                <a:latin typeface="Consolas"/>
              </a:rPr>
              <a:t>instances</a:t>
            </a:r>
            <a:r>
              <a:rPr lang="it-IT" sz="2800" dirty="0">
                <a:latin typeface="Consolas"/>
              </a:rPr>
              <a:t> =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822848" y="5633865"/>
            <a:ext cx="19442160"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725307" y="7794104"/>
            <a:ext cx="10186773"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7428101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9571851"/>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r>
              <a:rPr lang="it-IT" sz="2800" dirty="0" err="1">
                <a:solidFill>
                  <a:srgbClr val="0000FF"/>
                </a:solidFill>
                <a:latin typeface="Consolas"/>
              </a:rPr>
              <a:t>this</a:t>
            </a:r>
            <a:r>
              <a:rPr lang="it-IT" sz="2800" dirty="0" err="1">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390695"/>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656184" y="9487600"/>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407517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 </a:t>
            </a:r>
            <a:br>
              <a:rPr lang="it-IT" dirty="0" smtClean="0"/>
            </a:br>
            <a:r>
              <a:rPr lang="it-IT" dirty="0" err="1" smtClean="0"/>
              <a:t>feign</a:t>
            </a:r>
            <a:r>
              <a:rPr lang="it-IT" dirty="0" smtClean="0"/>
              <a:t> client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err="1">
                <a:latin typeface="Consolas"/>
              </a:rPr>
              <a:t>SpringApplication.run</a:t>
            </a:r>
            <a:r>
              <a:rPr lang="it-IT" sz="2800" dirty="0">
                <a:latin typeface="Consolas"/>
              </a:rPr>
              <a:t>(</a:t>
            </a:r>
            <a:r>
              <a:rPr lang="it-IT" sz="2800" dirty="0" err="1">
                <a:latin typeface="Consolas"/>
              </a:rPr>
              <a:t>EurekaFeignClientApplication.</a:t>
            </a:r>
            <a:r>
              <a:rPr lang="it-IT" sz="2800" dirty="0" err="1">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err="1">
                <a:solidFill>
                  <a:srgbClr val="0000FF"/>
                </a:solidFill>
                <a:latin typeface="Consolas"/>
              </a:rPr>
              <a:t>interface</a:t>
            </a:r>
            <a:r>
              <a:rPr lang="it-IT" sz="2800" dirty="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IServiceBookAbattery</a:t>
            </a:r>
            <a:r>
              <a:rPr lang="it-IT" sz="2800" dirty="0">
                <a:latin typeface="Consolas"/>
              </a:rPr>
              <a:t> client;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7" name="Rettangolo 6"/>
          <p:cNvSpPr/>
          <p:nvPr/>
        </p:nvSpPr>
        <p:spPr bwMode="auto">
          <a:xfrm>
            <a:off x="733819" y="7794104"/>
            <a:ext cx="16489832"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2457" y="5158446"/>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830290" y="11287720"/>
            <a:ext cx="8244916" cy="96334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543598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endParaRPr lang="it-IT" dirty="0"/>
          </a:p>
        </p:txBody>
      </p:sp>
      <p:sp>
        <p:nvSpPr>
          <p:cNvPr id="31" name="Segnaposto contenuto 2"/>
          <p:cNvSpPr>
            <a:spLocks noGrp="1"/>
          </p:cNvSpPr>
          <p:nvPr>
            <p:ph idx="1"/>
          </p:nvPr>
        </p:nvSpPr>
        <p:spPr>
          <a:xfrm>
            <a:off x="617538" y="1676400"/>
            <a:ext cx="23134637" cy="10668000"/>
          </a:xfrm>
        </p:spPr>
        <p:txBody>
          <a:bodyPr/>
          <a:lstStyle/>
          <a:p>
            <a:r>
              <a:rPr lang="it-IT" dirty="0" smtClean="0"/>
              <a:t>System </a:t>
            </a:r>
            <a:r>
              <a:rPr lang="it-IT" dirty="0" err="1" smtClean="0"/>
              <a:t>landscape</a:t>
            </a:r>
            <a:endParaRPr lang="it-IT" dirty="0" smtClean="0"/>
          </a:p>
          <a:p>
            <a:r>
              <a:rPr lang="it-IT" dirty="0" smtClean="0"/>
              <a:t>…</a:t>
            </a:r>
          </a:p>
          <a:p>
            <a:r>
              <a:rPr lang="it-IT" dirty="0" smtClean="0"/>
              <a:t>DEMO</a:t>
            </a:r>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432914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a:t>
            </a:r>
            <a:r>
              <a:rPr lang="en-US" sz="2800" dirty="0" smtClean="0"/>
              <a:t>every morning will schedule the </a:t>
            </a:r>
            <a:r>
              <a:rPr lang="en-US" sz="2800" dirty="0"/>
              <a:t>expected battery </a:t>
            </a:r>
            <a:r>
              <a:rPr lang="en-US" sz="2800" dirty="0" smtClean="0"/>
              <a:t>(pit stops) changes </a:t>
            </a:r>
            <a:r>
              <a:rPr lang="en-US" sz="2800" dirty="0"/>
              <a:t>that will reasonably occur during a day. By means of a mobile application </a:t>
            </a:r>
            <a:r>
              <a:rPr lang="en-US" sz="2800" dirty="0" smtClean="0"/>
              <a:t>(or web </a:t>
            </a:r>
            <a:r>
              <a:rPr lang="en-US" sz="2800" dirty="0"/>
              <a:t>application) he will book one or more </a:t>
            </a:r>
            <a:r>
              <a:rPr lang="en-US" sz="2800" dirty="0" smtClean="0"/>
              <a:t>fresh or charged batteries </a:t>
            </a:r>
            <a:r>
              <a:rPr lang="en-US" sz="2800" dirty="0"/>
              <a:t>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007617681"/>
      </p:ext>
    </p:extLst>
  </p:cSld>
  <p:clrMapOvr>
    <a:masterClrMapping/>
  </p:clrMapOvr>
  <p:transition/>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ACCESS TO PWS</a:t>
            </a:r>
          </a:p>
          <a:p>
            <a:r>
              <a:rPr lang="it-IT" dirty="0" smtClean="0"/>
              <a:t>SHOW EUREKA CONSOLE</a:t>
            </a:r>
          </a:p>
          <a:p>
            <a:pPr lvl="1"/>
            <a:r>
              <a:rPr lang="it-IT" dirty="0"/>
              <a:t>SHOW AVAILABLE SERVICE AT THE MOMENT</a:t>
            </a:r>
          </a:p>
          <a:p>
            <a:pPr lvl="1"/>
            <a:endParaRPr lang="it-IT" dirty="0" smtClean="0"/>
          </a:p>
          <a:p>
            <a:r>
              <a:rPr lang="it-IT" dirty="0" smtClean="0"/>
              <a:t>SCALE UP THE SERVICE TO TWO INSTACES </a:t>
            </a:r>
          </a:p>
          <a:p>
            <a:pPr lvl="1"/>
            <a:r>
              <a:rPr lang="it-IT" dirty="0" smtClean="0"/>
              <a:t>SHOW THE LOG OF FIRST START UP AND THEN OF SECOND STRAT UP</a:t>
            </a:r>
          </a:p>
          <a:p>
            <a:pPr marL="0" indent="0">
              <a:buNone/>
            </a:pPr>
            <a:endParaRPr lang="it-IT" dirty="0" smtClean="0"/>
          </a:p>
          <a:p>
            <a:r>
              <a:rPr lang="it-IT" dirty="0" smtClean="0"/>
              <a:t>SHOW </a:t>
            </a:r>
            <a:r>
              <a:rPr lang="it-IT" dirty="0"/>
              <a:t>AVAILABLE SERVICE AT THE </a:t>
            </a:r>
            <a:r>
              <a:rPr lang="it-IT" dirty="0" smtClean="0"/>
              <a:t>MOMENT</a:t>
            </a:r>
          </a:p>
          <a:p>
            <a:r>
              <a:rPr lang="it-IT" dirty="0"/>
              <a:t>CALL THE CONSUMER SERVICE</a:t>
            </a:r>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23458334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0" name="Gruppo 9"/>
          <p:cNvGrpSpPr/>
          <p:nvPr/>
        </p:nvGrpSpPr>
        <p:grpSpPr>
          <a:xfrm>
            <a:off x="1462808" y="2609528"/>
            <a:ext cx="21223074" cy="3539430"/>
            <a:chOff x="1462808" y="2609528"/>
            <a:chExt cx="21223074" cy="3539430"/>
          </a:xfrm>
        </p:grpSpPr>
        <p:sp>
          <p:nvSpPr>
            <p:cNvPr id="29" name="CasellaDiTesto 28"/>
            <p:cNvSpPr txBox="1"/>
            <p:nvPr/>
          </p:nvSpPr>
          <p:spPr>
            <a:xfrm>
              <a:off x="1462808" y="2609528"/>
              <a:ext cx="21223074" cy="3539430"/>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r>
                <a:rPr lang="it-IT" sz="2800" b="1" dirty="0" smtClean="0">
                  <a:solidFill>
                    <a:srgbClr val="00B050"/>
                  </a:solidFill>
                  <a:latin typeface="Consolas"/>
                </a:rPr>
                <a:t>)</a:t>
              </a:r>
              <a:endParaRPr lang="it-IT" sz="2800" b="1" dirty="0">
                <a:solidFill>
                  <a:srgbClr val="00B050"/>
                </a:solidFill>
                <a:latin typeface="Consolas"/>
              </a:endParaRPr>
            </a:p>
          </p:txBody>
        </p:sp>
        <p:sp>
          <p:nvSpPr>
            <p:cNvPr id="42" name="Rettangolo 41"/>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2" name="Gruppo 11"/>
          <p:cNvGrpSpPr/>
          <p:nvPr/>
        </p:nvGrpSpPr>
        <p:grpSpPr>
          <a:xfrm>
            <a:off x="1462808" y="6353944"/>
            <a:ext cx="21223074" cy="3539430"/>
            <a:chOff x="1462808" y="6353944"/>
            <a:chExt cx="21223074" cy="3539430"/>
          </a:xfrm>
        </p:grpSpPr>
        <p:sp>
          <p:nvSpPr>
            <p:cNvPr id="41" name="CasellaDiTesto 40"/>
            <p:cNvSpPr txBox="1"/>
            <p:nvPr/>
          </p:nvSpPr>
          <p:spPr>
            <a:xfrm>
              <a:off x="1462808" y="6353944"/>
              <a:ext cx="21223074" cy="3539430"/>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p:txBody>
        </p:sp>
        <p:sp>
          <p:nvSpPr>
            <p:cNvPr id="43" name="Rettangolo 42"/>
            <p:cNvSpPr/>
            <p:nvPr/>
          </p:nvSpPr>
          <p:spPr bwMode="auto">
            <a:xfrm>
              <a:off x="1478052" y="6353944"/>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3" name="Gruppo 12"/>
          <p:cNvGrpSpPr/>
          <p:nvPr/>
        </p:nvGrpSpPr>
        <p:grpSpPr>
          <a:xfrm>
            <a:off x="1486400" y="9973074"/>
            <a:ext cx="21223074" cy="2246769"/>
            <a:chOff x="1486400" y="9973074"/>
            <a:chExt cx="21223074" cy="2246769"/>
          </a:xfrm>
        </p:grpSpPr>
        <p:sp>
          <p:nvSpPr>
            <p:cNvPr id="40" name="CasellaDiTesto 39"/>
            <p:cNvSpPr txBox="1"/>
            <p:nvPr/>
          </p:nvSpPr>
          <p:spPr>
            <a:xfrm>
              <a:off x="1486400" y="9973074"/>
              <a:ext cx="21223074" cy="2246769"/>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r>
                <a:rPr lang="it-IT" sz="2800" b="1" dirty="0" smtClean="0">
                  <a:solidFill>
                    <a:srgbClr val="00B050"/>
                  </a:solidFill>
                  <a:latin typeface="Consolas"/>
                </a:rPr>
                <a:t>2016.10.19.20.28.50</a:t>
              </a:r>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45" name="Rettangolo 44"/>
            <p:cNvSpPr/>
            <p:nvPr/>
          </p:nvSpPr>
          <p:spPr bwMode="auto">
            <a:xfrm>
              <a:off x="1486400" y="10045774"/>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9" name="Rettangolo 8"/>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4" name="Rettangolo 33"/>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7" name="Rettangolo 36"/>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502861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animBg="1"/>
      <p:bldP spid="37"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[19/09/2016:20:28:47.969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424956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21:27:43.431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21:27:43.433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21:27:43.438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11" name="Rettangolo 10"/>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a:t>
            </a:r>
            <a:r>
              <a:rPr lang="it-IT" sz="2800" b="1" dirty="0" smtClean="0">
                <a:solidFill>
                  <a:srgbClr val="00B050"/>
                </a:solidFill>
                <a:latin typeface="Consolas"/>
              </a:rPr>
              <a:t>index:1 </a:t>
            </a:r>
            <a:endParaRPr lang="it-IT" sz="2800" b="1" dirty="0">
              <a:solidFill>
                <a:srgbClr val="00B050"/>
              </a:solidFill>
              <a:latin typeface="Consolas"/>
            </a:endParaRP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2016.10.19.20.28.50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 CALLED BOOKING LIST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a:t>
            </a:r>
            <a:r>
              <a:rPr lang="it-IT" sz="2800" b="1" dirty="0" smtClean="0">
                <a:solidFill>
                  <a:srgbClr val="00B050"/>
                </a:solidFill>
                <a:latin typeface="Consolas"/>
              </a:rPr>
              <a:t>19/10/2016:20:28:47.969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3977680"/>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8666874"/>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Services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and </a:t>
            </a:r>
            <a:r>
              <a:rPr lang="it-IT" sz="2800" dirty="0" err="1" smtClean="0"/>
              <a:t>specilized</a:t>
            </a:r>
            <a:r>
              <a:rPr lang="it-IT" sz="2800" dirty="0" smtClean="0"/>
              <a:t> 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strike="sngStrike" dirty="0" smtClean="0"/>
              <a:t>SPRING </a:t>
            </a:r>
            <a:r>
              <a:rPr lang="it-IT" sz="2400" b="1" strike="sngStrike" dirty="0"/>
              <a:t>BOOT </a:t>
            </a:r>
            <a:r>
              <a:rPr lang="it-IT" sz="2400" b="1" strike="sngStrike" dirty="0" smtClean="0"/>
              <a:t>JPA - </a:t>
            </a:r>
            <a:r>
              <a:rPr lang="it-IT" sz="2400" b="1" strike="sngStrike" dirty="0" err="1" smtClean="0"/>
              <a:t>Hibernate</a:t>
            </a:r>
            <a:endParaRPr lang="it-IT" sz="2400" b="1" strike="sngStrike" dirty="0" smtClean="0"/>
          </a:p>
          <a:p>
            <a:pPr marL="0" indent="0">
              <a:buNone/>
            </a:pPr>
            <a:r>
              <a:rPr lang="en-US" sz="2800" b="1" strike="sngStrike" dirty="0"/>
              <a:t>Object/Relational Mapping</a:t>
            </a:r>
          </a:p>
          <a:p>
            <a:pPr marL="0" indent="0">
              <a:buNone/>
            </a:pPr>
            <a:r>
              <a:rPr lang="en-US" sz="2800" strike="sngStrike"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strike="sngStrike" dirty="0">
                <a:hlinkClick r:id="rId2"/>
              </a:rPr>
              <a:t>Read here</a:t>
            </a:r>
            <a:r>
              <a:rPr lang="en-US" sz="2800" strike="sngStrike" dirty="0"/>
              <a:t>.</a:t>
            </a:r>
          </a:p>
          <a:p>
            <a:pPr marL="0" indent="0">
              <a:buNone/>
            </a:pPr>
            <a:r>
              <a:rPr lang="en-US" sz="2800" b="1" strike="sngStrike" dirty="0"/>
              <a:t>JPA Provider</a:t>
            </a:r>
          </a:p>
          <a:p>
            <a:pPr marL="0" indent="0">
              <a:buNone/>
            </a:pPr>
            <a:r>
              <a:rPr lang="en-US" sz="2800" strike="sngStrike"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strike="sngStrike" dirty="0" err="1"/>
              <a:t>OSGi</a:t>
            </a:r>
            <a:r>
              <a:rPr lang="en-US" sz="2800" strike="sngStrike" dirty="0"/>
              <a:t> containers, etc.</a:t>
            </a:r>
          </a:p>
          <a:p>
            <a:pPr marL="0" indent="0">
              <a:buNone/>
            </a:pPr>
            <a:r>
              <a:rPr lang="en-US" sz="2800" b="1" strike="sngStrike" dirty="0"/>
              <a:t>Idiomatic persistence</a:t>
            </a:r>
          </a:p>
          <a:p>
            <a:pPr marL="0" indent="0">
              <a:buNone/>
            </a:pPr>
            <a:r>
              <a:rPr lang="en-US" sz="2800" strike="sngStrike"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strike="sngStrike" dirty="0"/>
              <a:t>High Performance</a:t>
            </a:r>
          </a:p>
          <a:p>
            <a:pPr marL="0" indent="0">
              <a:buNone/>
            </a:pPr>
            <a:r>
              <a:rPr lang="en-US" sz="2800" strike="sngStrike"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strike="sngStrike" dirty="0"/>
              <a:t>Hibernate consistently offers superior performance over straight JDBC code, both in terms of developer productivity and runtime performance.</a:t>
            </a:r>
          </a:p>
          <a:p>
            <a:pPr marL="0" indent="0">
              <a:buNone/>
            </a:pPr>
            <a:r>
              <a:rPr lang="en-US" sz="2800" b="1" strike="sngStrike" dirty="0"/>
              <a:t>Scalability</a:t>
            </a:r>
          </a:p>
          <a:p>
            <a:pPr marL="0" indent="0">
              <a:buNone/>
            </a:pPr>
            <a:r>
              <a:rPr lang="en-US" sz="2800" strike="sngStrike"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strike="sngStrike" dirty="0"/>
              <a:t>Reliable</a:t>
            </a:r>
          </a:p>
          <a:p>
            <a:pPr marL="0" indent="0">
              <a:buNone/>
            </a:pPr>
            <a:r>
              <a:rPr lang="en-US" sz="2800" strike="sngStrike" dirty="0"/>
              <a:t>Hibernate is well known for its excellent stability and quality, proven by the acceptance and use by tens of thousands of Java developers.</a:t>
            </a:r>
          </a:p>
          <a:p>
            <a:pPr marL="0" indent="0">
              <a:buNone/>
            </a:pPr>
            <a:r>
              <a:rPr lang="en-US" sz="2800" b="1" strike="sngStrike" dirty="0"/>
              <a:t>Extensibility</a:t>
            </a:r>
          </a:p>
          <a:p>
            <a:pPr marL="0" indent="0">
              <a:buNone/>
            </a:pPr>
            <a:r>
              <a:rPr lang="en-US" sz="2800" strike="sngStrike"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design pattern: DATABASE PER SERVICE PATTERN</a:t>
            </a:r>
          </a:p>
          <a:p>
            <a:pPr lvl="1"/>
            <a:r>
              <a:rPr lang="it-IT" sz="2800" dirty="0" smtClean="0"/>
              <a:t>With a «Database per service» 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5284</TotalTime>
  <Pages>0</Pages>
  <Words>5520</Words>
  <Characters>0</Characters>
  <Application>Microsoft Office PowerPoint</Application>
  <PresentationFormat>Personalizzato</PresentationFormat>
  <Lines>0</Lines>
  <Paragraphs>1083</Paragraphs>
  <Slides>96</Slides>
  <Notes>2</Notes>
  <HiddenSlides>0</HiddenSlides>
  <MMClips>0</MMClips>
  <ScaleCrop>false</ScaleCrop>
  <HeadingPairs>
    <vt:vector size="4" baseType="variant">
      <vt:variant>
        <vt:lpstr>Tema</vt:lpstr>
      </vt:variant>
      <vt:variant>
        <vt:i4>4</vt:i4>
      </vt:variant>
      <vt:variant>
        <vt:lpstr>Titoli diapositive</vt:lpstr>
      </vt:variant>
      <vt:variant>
        <vt:i4>96</vt:i4>
      </vt:variant>
    </vt:vector>
  </HeadingPairs>
  <TitlesOfParts>
    <vt:vector size="100"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Presentazione standard di PowerPoint</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INTEGRATION TEST</vt:lpstr>
      <vt:lpstr>Docker</vt:lpstr>
      <vt:lpstr>Docker</vt:lpstr>
      <vt:lpstr>Docker</vt:lpstr>
      <vt:lpstr>Docker and Spring Boot </vt:lpstr>
      <vt:lpstr>Docker commands Docker to package Spring Boot applications</vt:lpstr>
      <vt:lpstr>INTEGRATION TEST</vt:lpstr>
      <vt:lpstr>Presentazione standard di PowerPoint</vt:lpstr>
      <vt:lpstr>QUALITY ASSURANCE</vt:lpstr>
      <vt:lpstr>QUALITY ASSURANCE</vt:lpstr>
      <vt:lpstr>Docker Hub</vt:lpstr>
      <vt:lpstr>Docker Hub</vt:lpstr>
      <vt:lpstr>Jenkins@Openshift</vt:lpstr>
      <vt:lpstr>Presentazione standard di PowerPoint</vt:lpstr>
      <vt:lpstr>QUALITY ASSURANCE</vt:lpstr>
      <vt:lpstr>PRODUCTION</vt:lpstr>
      <vt:lpstr>PRODUCTION</vt:lpstr>
      <vt:lpstr>PRODUCTION</vt:lpstr>
      <vt:lpstr>Presentazione standard di PowerPoint</vt:lpstr>
      <vt:lpstr>Event driven architecture: transaction issues</vt:lpstr>
      <vt:lpstr>Event driven architecture: transaction issues</vt:lpstr>
      <vt:lpstr>Event driven architecture: transaction issues</vt:lpstr>
      <vt:lpstr>Apache Kafka</vt:lpstr>
      <vt:lpstr>Event driven architecture System landscape</vt:lpstr>
      <vt:lpstr>Presentazione standard di PowerPoint</vt:lpstr>
      <vt:lpstr>Event driven Architecture </vt:lpstr>
      <vt:lpstr>Event driven Architecture consumer topics </vt:lpstr>
      <vt:lpstr>Event driven Architecture consumer topics </vt:lpstr>
      <vt:lpstr>Event driven Architecture publish topics </vt:lpstr>
      <vt:lpstr>Event driven Architecture scheduler</vt:lpstr>
      <vt:lpstr>Presentazione standard di PowerPoint</vt:lpstr>
      <vt:lpstr>Wiring Microservice: Discovery Service</vt:lpstr>
      <vt:lpstr>Discovery Services: Eureka</vt:lpstr>
      <vt:lpstr>Wiring Microservice: Discovery Service</vt:lpstr>
      <vt:lpstr>Wiring Microservice: Discovery Service SERVER</vt:lpstr>
      <vt:lpstr>Wiring Microservice: Discovery Service SERVICE</vt:lpstr>
      <vt:lpstr>Wiring Microservice: Discovery Service CONSUMER</vt:lpstr>
      <vt:lpstr>Wiring Microservice: Load balancing CONSUMER</vt:lpstr>
      <vt:lpstr>Wiring Microservice: Load balancing CONSUMER  feign client</vt:lpstr>
      <vt:lpstr>Microservice: Load Balancing</vt:lpstr>
      <vt:lpstr>Presentazione standard di PowerPoint</vt:lpstr>
      <vt:lpstr>Discovery and load balancing </vt:lpstr>
      <vt:lpstr>Discovery and load balancing: system landscape </vt:lpstr>
      <vt:lpstr>Presentazione standard di PowerPoint</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lpstr>Technology stack</vt:lpstr>
      <vt:lpstr>Microservices: implementing the «Database per Service» pattern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Poste Italiane S.P.A.</cp:lastModifiedBy>
  <cp:revision>586</cp:revision>
  <dcterms:modified xsi:type="dcterms:W3CDTF">2016-09-22T15:37:18Z</dcterms:modified>
</cp:coreProperties>
</file>